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4"/>
  </p:sldMasterIdLst>
  <p:notesMasterIdLst>
    <p:notesMasterId r:id="rId45"/>
  </p:notesMasterIdLst>
  <p:sldIdLst>
    <p:sldId id="272" r:id="rId5"/>
    <p:sldId id="280" r:id="rId6"/>
    <p:sldId id="273" r:id="rId7"/>
    <p:sldId id="274" r:id="rId8"/>
    <p:sldId id="275" r:id="rId9"/>
    <p:sldId id="276" r:id="rId10"/>
    <p:sldId id="277" r:id="rId11"/>
    <p:sldId id="279" r:id="rId12"/>
    <p:sldId id="281" r:id="rId13"/>
    <p:sldId id="282" r:id="rId14"/>
    <p:sldId id="283" r:id="rId15"/>
    <p:sldId id="284" r:id="rId16"/>
    <p:sldId id="285" r:id="rId17"/>
    <p:sldId id="287" r:id="rId18"/>
    <p:sldId id="286" r:id="rId19"/>
    <p:sldId id="299" r:id="rId20"/>
    <p:sldId id="294" r:id="rId21"/>
    <p:sldId id="298" r:id="rId22"/>
    <p:sldId id="302" r:id="rId23"/>
    <p:sldId id="303" r:id="rId24"/>
    <p:sldId id="304" r:id="rId25"/>
    <p:sldId id="305" r:id="rId26"/>
    <p:sldId id="288" r:id="rId27"/>
    <p:sldId id="289" r:id="rId28"/>
    <p:sldId id="301" r:id="rId29"/>
    <p:sldId id="300" r:id="rId30"/>
    <p:sldId id="296" r:id="rId31"/>
    <p:sldId id="306" r:id="rId32"/>
    <p:sldId id="307" r:id="rId33"/>
    <p:sldId id="308" r:id="rId34"/>
    <p:sldId id="297" r:id="rId35"/>
    <p:sldId id="309" r:id="rId36"/>
    <p:sldId id="310" r:id="rId37"/>
    <p:sldId id="311" r:id="rId38"/>
    <p:sldId id="312" r:id="rId39"/>
    <p:sldId id="313" r:id="rId40"/>
    <p:sldId id="315" r:id="rId41"/>
    <p:sldId id="314" r:id="rId42"/>
    <p:sldId id="316" r:id="rId43"/>
    <p:sldId id="31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9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92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90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74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9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9/29/16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t>9/29/16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Sonal Kumar Sinha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Native Reactive Apps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29" y="1097321"/>
            <a:ext cx="9026013" cy="51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7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760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/>
              <a:t>@</a:t>
            </a:r>
            <a:r>
              <a:rPr lang="en-US" sz="1050" dirty="0" err="1"/>
              <a:t>RestController</a:t>
            </a:r>
            <a:endParaRPr lang="en-US" sz="1050" dirty="0"/>
          </a:p>
          <a:p>
            <a:pPr marL="0" indent="0">
              <a:buNone/>
            </a:pPr>
            <a:r>
              <a:rPr lang="en-US" sz="1050" dirty="0"/>
              <a:t>@</a:t>
            </a:r>
            <a:r>
              <a:rPr lang="en-US" sz="1050" dirty="0" err="1"/>
              <a:t>RequestMapping</a:t>
            </a:r>
            <a:r>
              <a:rPr lang="en-US" sz="1050" dirty="0"/>
              <a:t>("/</a:t>
            </a:r>
            <a:r>
              <a:rPr lang="en-US" sz="1050" dirty="0" err="1"/>
              <a:t>nonreactiveApp</a:t>
            </a:r>
            <a:r>
              <a:rPr lang="en-US" sz="1050" dirty="0"/>
              <a:t>")</a:t>
            </a:r>
          </a:p>
          <a:p>
            <a:pPr marL="0" indent="0">
              <a:buNone/>
            </a:pPr>
            <a:r>
              <a:rPr lang="en-US" sz="1050" b="1" dirty="0"/>
              <a:t>public class </a:t>
            </a:r>
            <a:r>
              <a:rPr lang="en-US" sz="1050" b="1" dirty="0" err="1"/>
              <a:t>NonReactiveWebController</a:t>
            </a:r>
            <a:r>
              <a:rPr lang="en-US" sz="1050" b="1" dirty="0"/>
              <a:t> {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dirty="0"/>
              <a:t>    </a:t>
            </a:r>
            <a:r>
              <a:rPr lang="en-US" sz="1050" b="1" dirty="0"/>
              <a:t>static final Logger </a:t>
            </a:r>
            <a:r>
              <a:rPr lang="en-US" sz="1050" b="1" i="1" dirty="0"/>
              <a:t>logger = </a:t>
            </a:r>
            <a:r>
              <a:rPr lang="en-US" sz="1050" b="1" i="1" dirty="0" err="1"/>
              <a:t>LoggerFactory.getLogger</a:t>
            </a:r>
            <a:r>
              <a:rPr lang="en-US" sz="1050" b="1" i="1" dirty="0"/>
              <a:t>(</a:t>
            </a:r>
            <a:r>
              <a:rPr lang="en-US" sz="1050" b="1" i="1" dirty="0" err="1"/>
              <a:t>NonReactiveWebController.class</a:t>
            </a:r>
            <a:r>
              <a:rPr lang="en-US" sz="1050" b="1" i="1" dirty="0"/>
              <a:t>);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dirty="0"/>
              <a:t>    @</a:t>
            </a:r>
            <a:r>
              <a:rPr lang="en-US" sz="1050" dirty="0" err="1"/>
              <a:t>Autowired</a:t>
            </a:r>
            <a:endParaRPr lang="en-US" sz="1050" dirty="0"/>
          </a:p>
          <a:p>
            <a:pPr marL="0" indent="0">
              <a:buNone/>
            </a:pPr>
            <a:r>
              <a:rPr lang="en-US" sz="1050" dirty="0"/>
              <a:t>    </a:t>
            </a:r>
            <a:r>
              <a:rPr lang="en-US" sz="1050" b="1" dirty="0"/>
              <a:t>private </a:t>
            </a:r>
            <a:r>
              <a:rPr lang="en-US" sz="1050" b="1" dirty="0" err="1"/>
              <a:t>IHealthCheckService</a:t>
            </a:r>
            <a:r>
              <a:rPr lang="en-US" sz="1050" b="1" dirty="0"/>
              <a:t> </a:t>
            </a:r>
            <a:r>
              <a:rPr lang="en-US" sz="1050" b="1" dirty="0" err="1"/>
              <a:t>healthCheckService</a:t>
            </a:r>
            <a:r>
              <a:rPr lang="en-US" sz="1050" b="1" dirty="0"/>
              <a:t>;</a:t>
            </a:r>
          </a:p>
          <a:p>
            <a:pPr marL="0" indent="0">
              <a:buNone/>
            </a:pPr>
            <a:r>
              <a:rPr lang="de-DE" sz="1050" dirty="0"/>
              <a:t>    </a:t>
            </a:r>
          </a:p>
          <a:p>
            <a:pPr marL="0" indent="0">
              <a:buNone/>
            </a:pPr>
            <a:r>
              <a:rPr lang="de-DE" sz="1050" dirty="0"/>
              <a:t>    @</a:t>
            </a:r>
            <a:r>
              <a:rPr lang="de-DE" sz="1050" dirty="0" err="1"/>
              <a:t>Autowired</a:t>
            </a:r>
            <a:endParaRPr lang="de-DE" sz="1050" dirty="0"/>
          </a:p>
          <a:p>
            <a:pPr marL="0" indent="0">
              <a:buNone/>
            </a:pPr>
            <a:r>
              <a:rPr lang="de-DE" sz="1050" dirty="0"/>
              <a:t>    </a:t>
            </a:r>
            <a:r>
              <a:rPr lang="de-DE" sz="1050" b="1" dirty="0"/>
              <a:t>private </a:t>
            </a:r>
            <a:r>
              <a:rPr lang="de-DE" sz="1050" b="1" dirty="0" err="1"/>
              <a:t>IStudentService</a:t>
            </a:r>
            <a:r>
              <a:rPr lang="de-DE" sz="1050" b="1" dirty="0"/>
              <a:t> </a:t>
            </a:r>
            <a:r>
              <a:rPr lang="de-DE" sz="1050" b="1" dirty="0" err="1"/>
              <a:t>studentService</a:t>
            </a:r>
            <a:r>
              <a:rPr lang="de-DE" sz="1050" b="1" dirty="0"/>
              <a:t>;</a:t>
            </a:r>
          </a:p>
          <a:p>
            <a:pPr marL="0" indent="0">
              <a:buNone/>
            </a:pPr>
            <a:endParaRPr lang="de-DE" sz="1050" dirty="0"/>
          </a:p>
          <a:p>
            <a:pPr marL="0" indent="0">
              <a:buNone/>
            </a:pPr>
            <a:r>
              <a:rPr lang="de-DE" sz="1050" dirty="0"/>
              <a:t>    @</a:t>
            </a:r>
            <a:r>
              <a:rPr lang="de-DE" sz="1050" dirty="0" err="1"/>
              <a:t>GetMapping</a:t>
            </a:r>
            <a:r>
              <a:rPr lang="de-DE" sz="1050" dirty="0"/>
              <a:t>(</a:t>
            </a:r>
            <a:r>
              <a:rPr lang="de-DE" sz="1050" dirty="0" err="1"/>
              <a:t>value</a:t>
            </a:r>
            <a:r>
              <a:rPr lang="de-DE" sz="1050" dirty="0"/>
              <a:t> = "</a:t>
            </a:r>
            <a:r>
              <a:rPr lang="de-DE" sz="1050" dirty="0" err="1"/>
              <a:t>healthCheck</a:t>
            </a:r>
            <a:r>
              <a:rPr lang="de-DE" sz="1050" dirty="0"/>
              <a:t>", </a:t>
            </a:r>
            <a:r>
              <a:rPr lang="de-DE" sz="1050" dirty="0" err="1"/>
              <a:t>produces</a:t>
            </a:r>
            <a:r>
              <a:rPr lang="de-DE" sz="1050" dirty="0"/>
              <a:t> = "</a:t>
            </a:r>
            <a:r>
              <a:rPr lang="de-DE" sz="1050" dirty="0" err="1"/>
              <a:t>application</a:t>
            </a:r>
            <a:r>
              <a:rPr lang="de-DE" sz="1050" dirty="0"/>
              <a:t>/</a:t>
            </a:r>
            <a:r>
              <a:rPr lang="de-DE" sz="1050" dirty="0" err="1"/>
              <a:t>json</a:t>
            </a:r>
            <a:r>
              <a:rPr lang="de-DE" sz="1050" dirty="0"/>
              <a:t>")</a:t>
            </a:r>
          </a:p>
          <a:p>
            <a:pPr marL="0" indent="0">
              <a:buNone/>
            </a:pPr>
            <a:r>
              <a:rPr lang="de-DE" sz="1050" dirty="0"/>
              <a:t>    </a:t>
            </a:r>
            <a:r>
              <a:rPr lang="de-DE" sz="1050" b="1" dirty="0" err="1"/>
              <a:t>public</a:t>
            </a:r>
            <a:r>
              <a:rPr lang="de-DE" sz="1050" b="1" dirty="0"/>
              <a:t> </a:t>
            </a:r>
            <a:r>
              <a:rPr lang="de-DE" sz="1050" b="1" dirty="0" err="1"/>
              <a:t>ReactiveWebResponseVO</a:t>
            </a:r>
            <a:r>
              <a:rPr lang="de-DE" sz="1050" b="1" dirty="0"/>
              <a:t> </a:t>
            </a:r>
            <a:r>
              <a:rPr lang="de-DE" sz="1050" b="1" dirty="0" err="1"/>
              <a:t>healthCheck</a:t>
            </a:r>
            <a:r>
              <a:rPr lang="de-DE" sz="1050" b="1" dirty="0"/>
              <a:t>() {</a:t>
            </a:r>
          </a:p>
          <a:p>
            <a:pPr marL="0" indent="0">
              <a:buNone/>
            </a:pPr>
            <a:r>
              <a:rPr lang="de-DE" sz="1050" dirty="0"/>
              <a:t>	</a:t>
            </a:r>
          </a:p>
          <a:p>
            <a:pPr marL="0" indent="0">
              <a:buNone/>
            </a:pPr>
            <a:r>
              <a:rPr lang="de-DE" sz="1050" dirty="0"/>
              <a:t>        </a:t>
            </a:r>
            <a:r>
              <a:rPr lang="de-DE" sz="1050" b="1" dirty="0" err="1"/>
              <a:t>return</a:t>
            </a:r>
            <a:r>
              <a:rPr lang="de-DE" sz="1050" b="1" dirty="0"/>
              <a:t> </a:t>
            </a:r>
            <a:r>
              <a:rPr lang="de-DE" sz="1050" b="1" dirty="0" err="1"/>
              <a:t>healthCheckService.inspectHealth</a:t>
            </a:r>
            <a:r>
              <a:rPr lang="de-DE" sz="1050" b="1" dirty="0"/>
              <a:t>();</a:t>
            </a:r>
          </a:p>
          <a:p>
            <a:pPr marL="0" indent="0">
              <a:buNone/>
            </a:pPr>
            <a:r>
              <a:rPr lang="de-DE" sz="1050" dirty="0"/>
              <a:t>    }</a:t>
            </a:r>
          </a:p>
          <a:p>
            <a:pPr marL="0" indent="0">
              <a:buNone/>
            </a:pPr>
            <a:r>
              <a:rPr lang="de-DE" sz="1050" dirty="0"/>
              <a:t>    </a:t>
            </a:r>
          </a:p>
          <a:p>
            <a:pPr marL="0" indent="0">
              <a:buNone/>
            </a:pPr>
            <a:r>
              <a:rPr lang="de-DE" sz="1050" dirty="0"/>
              <a:t>    @</a:t>
            </a:r>
            <a:r>
              <a:rPr lang="de-DE" sz="1050" dirty="0" err="1"/>
              <a:t>PostMapping</a:t>
            </a:r>
            <a:r>
              <a:rPr lang="de-DE" sz="1050" dirty="0"/>
              <a:t>(</a:t>
            </a:r>
            <a:r>
              <a:rPr lang="de-DE" sz="1050" dirty="0" err="1"/>
              <a:t>value</a:t>
            </a:r>
            <a:r>
              <a:rPr lang="de-DE" sz="1050" dirty="0"/>
              <a:t> = "</a:t>
            </a:r>
            <a:r>
              <a:rPr lang="de-DE" sz="1050" dirty="0" err="1"/>
              <a:t>findStudent</a:t>
            </a:r>
            <a:r>
              <a:rPr lang="de-DE" sz="1050" dirty="0"/>
              <a:t>", </a:t>
            </a:r>
            <a:r>
              <a:rPr lang="de-DE" sz="1050" dirty="0" err="1"/>
              <a:t>consumes</a:t>
            </a:r>
            <a:r>
              <a:rPr lang="de-DE" sz="1050" dirty="0"/>
              <a:t> = "</a:t>
            </a:r>
            <a:r>
              <a:rPr lang="de-DE" sz="1050" dirty="0" err="1"/>
              <a:t>application</a:t>
            </a:r>
            <a:r>
              <a:rPr lang="de-DE" sz="1050" dirty="0"/>
              <a:t>/</a:t>
            </a:r>
            <a:r>
              <a:rPr lang="de-DE" sz="1050" dirty="0" err="1"/>
              <a:t>json</a:t>
            </a:r>
            <a:r>
              <a:rPr lang="de-DE" sz="1050" dirty="0"/>
              <a:t>",</a:t>
            </a:r>
            <a:r>
              <a:rPr lang="de-DE" sz="1050" dirty="0" err="1"/>
              <a:t>produces</a:t>
            </a:r>
            <a:r>
              <a:rPr lang="de-DE" sz="1050" dirty="0"/>
              <a:t> = "</a:t>
            </a:r>
            <a:r>
              <a:rPr lang="de-DE" sz="1050" dirty="0" err="1"/>
              <a:t>application</a:t>
            </a:r>
            <a:r>
              <a:rPr lang="de-DE" sz="1050" dirty="0"/>
              <a:t>/</a:t>
            </a:r>
            <a:r>
              <a:rPr lang="de-DE" sz="1050" dirty="0" err="1"/>
              <a:t>json</a:t>
            </a:r>
            <a:r>
              <a:rPr lang="de-DE" sz="1050" dirty="0"/>
              <a:t>")</a:t>
            </a:r>
          </a:p>
          <a:p>
            <a:pPr marL="0" indent="0">
              <a:buNone/>
            </a:pPr>
            <a:r>
              <a:rPr lang="de-DE" sz="1050" dirty="0"/>
              <a:t>    </a:t>
            </a:r>
            <a:r>
              <a:rPr lang="de-DE" sz="1050" b="1" dirty="0" err="1"/>
              <a:t>public</a:t>
            </a:r>
            <a:r>
              <a:rPr lang="de-DE" sz="1050" b="1" dirty="0"/>
              <a:t> </a:t>
            </a:r>
            <a:r>
              <a:rPr lang="de-DE" sz="1050" b="1" dirty="0" err="1"/>
              <a:t>ReactiveWebResponseVO</a:t>
            </a:r>
            <a:r>
              <a:rPr lang="de-DE" sz="1050" b="1" dirty="0"/>
              <a:t> </a:t>
            </a:r>
            <a:r>
              <a:rPr lang="de-DE" sz="1050" b="1" dirty="0" err="1"/>
              <a:t>findStudent</a:t>
            </a:r>
            <a:r>
              <a:rPr lang="de-DE" sz="1050" b="1" dirty="0"/>
              <a:t>(@</a:t>
            </a:r>
            <a:r>
              <a:rPr lang="de-DE" sz="1050" b="1" dirty="0" err="1"/>
              <a:t>RequestBody</a:t>
            </a:r>
            <a:r>
              <a:rPr lang="de-DE" sz="1050" b="1" dirty="0"/>
              <a:t> </a:t>
            </a:r>
            <a:r>
              <a:rPr lang="de-DE" sz="1050" b="1" dirty="0" err="1"/>
              <a:t>NonReactiveWebRequestVO</a:t>
            </a:r>
            <a:r>
              <a:rPr lang="de-DE" sz="1050" b="1" dirty="0"/>
              <a:t> </a:t>
            </a:r>
            <a:r>
              <a:rPr lang="de-DE" sz="1050" b="1" dirty="0" err="1"/>
              <a:t>reactiveWebRequestVO</a:t>
            </a:r>
            <a:r>
              <a:rPr lang="de-DE" sz="1050" b="1" dirty="0"/>
              <a:t>) {</a:t>
            </a:r>
          </a:p>
          <a:p>
            <a:pPr marL="0" indent="0">
              <a:buNone/>
            </a:pPr>
            <a:r>
              <a:rPr lang="de-DE" sz="1050" dirty="0"/>
              <a:t>        </a:t>
            </a:r>
            <a:r>
              <a:rPr lang="de-DE" sz="1050" b="1" dirty="0" err="1"/>
              <a:t>return</a:t>
            </a:r>
            <a:r>
              <a:rPr lang="de-DE" sz="1050" b="1" dirty="0"/>
              <a:t> </a:t>
            </a:r>
            <a:r>
              <a:rPr lang="de-DE" sz="1050" b="1" dirty="0" err="1"/>
              <a:t>studentService.findStudent</a:t>
            </a:r>
            <a:r>
              <a:rPr lang="de-DE" sz="1050" b="1" dirty="0"/>
              <a:t>(</a:t>
            </a:r>
            <a:r>
              <a:rPr lang="de-DE" sz="1050" b="1" dirty="0" err="1"/>
              <a:t>reactiveWebRequestVO.getUserName</a:t>
            </a:r>
            <a:r>
              <a:rPr lang="de-DE" sz="1050" b="1" dirty="0"/>
              <a:t>());</a:t>
            </a:r>
          </a:p>
          <a:p>
            <a:pPr marL="0" indent="0">
              <a:buNone/>
            </a:pPr>
            <a:r>
              <a:rPr lang="de-DE" sz="1050" dirty="0"/>
              <a:t>    }</a:t>
            </a:r>
          </a:p>
          <a:p>
            <a:pPr marL="0" indent="0">
              <a:buNone/>
            </a:pPr>
            <a:endParaRPr lang="de-DE" sz="1050" dirty="0"/>
          </a:p>
          <a:p>
            <a:pPr marL="0" indent="0">
              <a:buNone/>
            </a:pPr>
            <a:r>
              <a:rPr lang="de-DE" sz="1050" dirty="0"/>
              <a:t>}</a:t>
            </a:r>
            <a:endParaRPr lang="en-US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To Write REST Services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0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Solve Puzzle Of REST Endpoints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/>
          <a:p>
            <a:r>
              <a:rPr lang="en-US" dirty="0" smtClean="0"/>
              <a:t>Answer is :-</a:t>
            </a:r>
          </a:p>
          <a:p>
            <a:pPr lvl="1"/>
            <a:r>
              <a:rPr lang="en-US" dirty="0"/>
              <a:t>Spring </a:t>
            </a:r>
            <a:r>
              <a:rPr lang="en-US" dirty="0" smtClean="0"/>
              <a:t>HATEOAS</a:t>
            </a:r>
          </a:p>
          <a:p>
            <a:pPr lvl="2"/>
            <a:r>
              <a:rPr lang="en-US" b="1" dirty="0" smtClean="0">
                <a:solidFill>
                  <a:schemeClr val="accent1"/>
                </a:solidFill>
              </a:rPr>
              <a:t>H</a:t>
            </a:r>
            <a:r>
              <a:rPr lang="en-US" dirty="0" smtClean="0"/>
              <a:t>ypertext </a:t>
            </a:r>
            <a:r>
              <a:rPr lang="en-US" b="1" dirty="0" smtClean="0">
                <a:solidFill>
                  <a:schemeClr val="accent1"/>
                </a:solidFill>
              </a:rPr>
              <a:t>A</a:t>
            </a:r>
            <a:r>
              <a:rPr lang="en-US" dirty="0" smtClean="0"/>
              <a:t>s </a:t>
            </a:r>
            <a:r>
              <a:rPr lang="en-US" b="1" dirty="0" smtClean="0">
                <a:solidFill>
                  <a:schemeClr val="accent1"/>
                </a:solidFill>
              </a:rPr>
              <a:t>T</a:t>
            </a:r>
            <a:r>
              <a:rPr lang="en-US" dirty="0" smtClean="0"/>
              <a:t>he </a:t>
            </a:r>
            <a:r>
              <a:rPr lang="en-US" b="1" dirty="0" smtClean="0">
                <a:solidFill>
                  <a:schemeClr val="accent1"/>
                </a:solidFill>
              </a:rPr>
              <a:t>E</a:t>
            </a:r>
            <a:r>
              <a:rPr lang="en-US" dirty="0" smtClean="0"/>
              <a:t>ngine </a:t>
            </a:r>
            <a:r>
              <a:rPr lang="en-US" b="1" dirty="0" smtClean="0">
                <a:solidFill>
                  <a:schemeClr val="accent1"/>
                </a:solidFill>
              </a:rPr>
              <a:t>O</a:t>
            </a:r>
            <a:r>
              <a:rPr lang="en-US" dirty="0" smtClean="0"/>
              <a:t>f </a:t>
            </a:r>
            <a:r>
              <a:rPr lang="en-US" b="1" dirty="0" smtClean="0">
                <a:solidFill>
                  <a:schemeClr val="accent1"/>
                </a:solidFill>
              </a:rPr>
              <a:t>A</a:t>
            </a:r>
            <a:r>
              <a:rPr lang="en-US" dirty="0" smtClean="0"/>
              <a:t>pplication </a:t>
            </a:r>
            <a:r>
              <a:rPr lang="en-US" b="1" dirty="0" smtClean="0">
                <a:solidFill>
                  <a:schemeClr val="accent1"/>
                </a:solidFill>
              </a:rPr>
              <a:t>S</a:t>
            </a:r>
            <a:r>
              <a:rPr lang="en-US" dirty="0" smtClean="0"/>
              <a:t>tate</a:t>
            </a:r>
          </a:p>
          <a:p>
            <a:pPr lvl="2"/>
            <a:r>
              <a:rPr lang="en-US" dirty="0"/>
              <a:t>Model classes for link, resource representation models</a:t>
            </a:r>
          </a:p>
          <a:p>
            <a:pPr lvl="2"/>
            <a:r>
              <a:rPr lang="en-US" dirty="0"/>
              <a:t>Link builder API to create links pointing to Spring MVC controller methods</a:t>
            </a:r>
          </a:p>
          <a:p>
            <a:pPr lvl="2"/>
            <a:r>
              <a:rPr lang="en-US" dirty="0"/>
              <a:t>Support for hypermedia formats like </a:t>
            </a:r>
            <a:r>
              <a:rPr lang="en-US" dirty="0" smtClean="0"/>
              <a:t>HAL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Swagger</a:t>
            </a:r>
          </a:p>
          <a:p>
            <a:pPr lvl="2"/>
            <a:r>
              <a:rPr lang="en-US" dirty="0"/>
              <a:t>Swagger is a simple yet powerful representation of your </a:t>
            </a:r>
            <a:r>
              <a:rPr lang="en-US" dirty="0" smtClean="0"/>
              <a:t>REST </a:t>
            </a:r>
            <a:r>
              <a:rPr lang="en-US" dirty="0"/>
              <a:t>API.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339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149350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807808"/>
            <a:ext cx="7443429" cy="57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1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174" y="678426"/>
            <a:ext cx="4836064" cy="617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8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6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Reactive Programming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36" y="2604525"/>
            <a:ext cx="6288961" cy="22231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764" y="2054941"/>
            <a:ext cx="4113506" cy="308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5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Way To Write Reactive Code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REACTIVE Programming</a:t>
            </a:r>
            <a:endParaRPr lang="en-US" dirty="0"/>
          </a:p>
          <a:p>
            <a:pPr lvl="1"/>
            <a:r>
              <a:rPr lang="en-US" dirty="0"/>
              <a:t>Java8 and </a:t>
            </a:r>
            <a:r>
              <a:rPr lang="en-US" dirty="0" smtClean="0"/>
              <a:t>Java9</a:t>
            </a:r>
          </a:p>
          <a:p>
            <a:pPr lvl="1"/>
            <a:r>
              <a:rPr lang="en-US" dirty="0" err="1"/>
              <a:t>JavaRX</a:t>
            </a:r>
            <a:r>
              <a:rPr lang="en-US" dirty="0"/>
              <a:t>	</a:t>
            </a:r>
            <a:endParaRPr lang="en-US" dirty="0"/>
          </a:p>
          <a:p>
            <a:pPr lvl="1"/>
            <a:r>
              <a:rPr lang="en-US" dirty="0"/>
              <a:t>Spring Reactor</a:t>
            </a:r>
          </a:p>
          <a:p>
            <a:pPr lvl="1"/>
            <a:r>
              <a:rPr lang="en-US" dirty="0"/>
              <a:t>Spring 5</a:t>
            </a:r>
          </a:p>
          <a:p>
            <a:pPr lvl="1"/>
            <a:r>
              <a:rPr lang="en-US" dirty="0" err="1" smtClean="0"/>
              <a:t>Akka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254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198942" cy="1143000"/>
          </a:xfrm>
        </p:spPr>
        <p:txBody>
          <a:bodyPr>
            <a:normAutofit fontScale="90000"/>
          </a:bodyPr>
          <a:lstStyle/>
          <a:p>
            <a:r>
              <a:rPr lang="en-US"/>
              <a:t>Imperative </a:t>
            </a:r>
            <a:r>
              <a:rPr lang="en-US"/>
              <a:t>V</a:t>
            </a:r>
            <a:r>
              <a:rPr lang="en-US" smtClean="0"/>
              <a:t>s </a:t>
            </a:r>
            <a:r>
              <a:rPr lang="en-US"/>
              <a:t>Declarative </a:t>
            </a:r>
            <a:r>
              <a:rPr lang="en-US" smtClean="0"/>
              <a:t>Programming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76028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050" b="1" dirty="0" smtClean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200" b="1" dirty="0" smtClean="0"/>
              <a:t>@</a:t>
            </a:r>
            <a:r>
              <a:rPr lang="en-US" sz="1200" b="1" dirty="0" err="1"/>
              <a:t>PostMapping</a:t>
            </a:r>
            <a:r>
              <a:rPr lang="en-US" sz="1200" b="1" dirty="0"/>
              <a:t>(value = "</a:t>
            </a:r>
            <a:r>
              <a:rPr lang="en-US" sz="1200" b="1" dirty="0" err="1"/>
              <a:t>findStudent</a:t>
            </a:r>
            <a:r>
              <a:rPr lang="en-US" sz="1200" b="1" dirty="0"/>
              <a:t>", consumes = "application/</a:t>
            </a:r>
            <a:r>
              <a:rPr lang="en-US" sz="1200" b="1" dirty="0" err="1"/>
              <a:t>json</a:t>
            </a:r>
            <a:r>
              <a:rPr lang="en-US" sz="1200" b="1" dirty="0"/>
              <a:t>",produces = "application/</a:t>
            </a:r>
            <a:r>
              <a:rPr lang="en-US" sz="1200" b="1" dirty="0" err="1"/>
              <a:t>json</a:t>
            </a:r>
            <a:r>
              <a:rPr lang="en-US" sz="1200" b="1" dirty="0" smtClean="0"/>
              <a:t>")</a:t>
            </a:r>
          </a:p>
          <a:p>
            <a:pPr marL="0" indent="0">
              <a:buNone/>
            </a:pPr>
            <a:r>
              <a:rPr lang="en-US" sz="1200" b="1" dirty="0" smtClean="0"/>
              <a:t>public </a:t>
            </a:r>
            <a:r>
              <a:rPr lang="en-US" sz="1200" b="1" dirty="0" err="1"/>
              <a:t>ReactiveWebResponseVO</a:t>
            </a:r>
            <a:r>
              <a:rPr lang="en-US" sz="1200" b="1" dirty="0"/>
              <a:t> </a:t>
            </a:r>
            <a:r>
              <a:rPr lang="en-US" sz="1200" b="1" dirty="0" err="1"/>
              <a:t>findStudent</a:t>
            </a:r>
            <a:r>
              <a:rPr lang="en-US" sz="1200" b="1" dirty="0"/>
              <a:t>(@</a:t>
            </a:r>
            <a:r>
              <a:rPr lang="en-US" sz="1200" b="1" dirty="0" err="1"/>
              <a:t>RequestBody</a:t>
            </a:r>
            <a:r>
              <a:rPr lang="en-US" sz="1200" b="1" dirty="0"/>
              <a:t> </a:t>
            </a:r>
            <a:r>
              <a:rPr lang="en-US" sz="1200" b="1" dirty="0" err="1"/>
              <a:t>NonReactiveWebRequestVO</a:t>
            </a:r>
            <a:r>
              <a:rPr lang="en-US" sz="1200" b="1" dirty="0"/>
              <a:t> </a:t>
            </a:r>
            <a:r>
              <a:rPr lang="en-US" sz="1200" b="1" dirty="0" err="1"/>
              <a:t>reactiveWebRequestVO</a:t>
            </a:r>
            <a:r>
              <a:rPr lang="en-US" sz="1200" b="1" dirty="0"/>
              <a:t>) {</a:t>
            </a:r>
          </a:p>
          <a:p>
            <a:pPr marL="0" indent="0">
              <a:buNone/>
            </a:pPr>
            <a:r>
              <a:rPr lang="en-US" sz="1200" b="1" dirty="0"/>
              <a:t>      </a:t>
            </a:r>
            <a:endParaRPr lang="en-US" sz="1200" b="1" dirty="0" smtClean="0"/>
          </a:p>
          <a:p>
            <a:pPr marL="0" indent="0">
              <a:buNone/>
            </a:pPr>
            <a:r>
              <a:rPr lang="en-US" sz="1200" b="1" dirty="0" smtClean="0"/>
              <a:t>    	  </a:t>
            </a:r>
            <a:r>
              <a:rPr lang="en-US" sz="1200" b="1" dirty="0"/>
              <a:t>return </a:t>
            </a:r>
            <a:r>
              <a:rPr lang="en-US" sz="1200" b="1" dirty="0" err="1"/>
              <a:t>studentService.findStudent</a:t>
            </a:r>
            <a:r>
              <a:rPr lang="en-US" sz="1200" b="1" dirty="0"/>
              <a:t>(</a:t>
            </a:r>
            <a:r>
              <a:rPr lang="en-US" sz="1200" b="1" dirty="0" err="1"/>
              <a:t>reactiveWebRequestVO.getUserName</a:t>
            </a:r>
            <a:r>
              <a:rPr lang="en-US" sz="1200" b="1" dirty="0" smtClean="0"/>
              <a:t>());</a:t>
            </a:r>
          </a:p>
          <a:p>
            <a:pPr marL="0" indent="0">
              <a:buNone/>
            </a:pPr>
            <a:r>
              <a:rPr lang="de-DE" sz="1200" b="1" dirty="0" smtClean="0"/>
              <a:t>}</a:t>
            </a:r>
          </a:p>
          <a:p>
            <a:pPr marL="0" indent="0">
              <a:buNone/>
            </a:pPr>
            <a:endParaRPr lang="de-DE" sz="1200" b="1" dirty="0"/>
          </a:p>
          <a:p>
            <a:pPr marL="0" indent="0">
              <a:buNone/>
            </a:pPr>
            <a:endParaRPr lang="de-DE" sz="1200" b="1" dirty="0" smtClean="0"/>
          </a:p>
          <a:p>
            <a:pPr marL="0" indent="0">
              <a:buNone/>
            </a:pPr>
            <a:endParaRPr lang="de-DE" sz="1200" b="1" dirty="0" smtClean="0"/>
          </a:p>
          <a:p>
            <a:pPr marL="0" indent="0">
              <a:buNone/>
            </a:pPr>
            <a:endParaRPr lang="en-US" sz="1200" b="1" dirty="0" smtClean="0"/>
          </a:p>
          <a:p>
            <a:pPr marL="0" indent="0">
              <a:buNone/>
            </a:pPr>
            <a:r>
              <a:rPr lang="en-US" sz="1200" b="1" dirty="0" smtClean="0"/>
              <a:t>public </a:t>
            </a:r>
            <a:r>
              <a:rPr lang="en-US" sz="1200" b="1" dirty="0" err="1"/>
              <a:t>ReactiveWebResponseVO</a:t>
            </a:r>
            <a:r>
              <a:rPr lang="en-US" sz="1200" b="1" dirty="0"/>
              <a:t> </a:t>
            </a:r>
            <a:r>
              <a:rPr lang="en-US" sz="1200" b="1" dirty="0" err="1"/>
              <a:t>findStudent</a:t>
            </a:r>
            <a:r>
              <a:rPr lang="en-US" sz="1200" b="1" dirty="0"/>
              <a:t>(String </a:t>
            </a:r>
            <a:r>
              <a:rPr lang="en-US" sz="1200" b="1" dirty="0" err="1"/>
              <a:t>userName</a:t>
            </a:r>
            <a:r>
              <a:rPr lang="en-US" sz="1200" b="1" dirty="0"/>
              <a:t>) </a:t>
            </a:r>
            <a:r>
              <a:rPr lang="en-US" sz="1200" b="1" dirty="0" smtClean="0"/>
              <a:t> {</a:t>
            </a: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	</a:t>
            </a:r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200" dirty="0" err="1" smtClean="0"/>
              <a:t>StudentBO</a:t>
            </a:r>
            <a:r>
              <a:rPr lang="en-US" sz="1200" dirty="0" smtClean="0"/>
              <a:t> </a:t>
            </a:r>
            <a:r>
              <a:rPr lang="en-US" sz="1200" dirty="0" err="1"/>
              <a:t>studentBO</a:t>
            </a:r>
            <a:r>
              <a:rPr lang="en-US" sz="1200" dirty="0"/>
              <a:t> = </a:t>
            </a:r>
            <a:r>
              <a:rPr lang="en-US" sz="1200" dirty="0" err="1"/>
              <a:t>studentDAO.findByUserName</a:t>
            </a:r>
            <a:r>
              <a:rPr lang="en-US" sz="1200" dirty="0"/>
              <a:t>(</a:t>
            </a:r>
            <a:r>
              <a:rPr lang="en-US" sz="1200" dirty="0" err="1"/>
              <a:t>userName</a:t>
            </a:r>
            <a:r>
              <a:rPr lang="en-US" sz="1200" dirty="0" smtClean="0"/>
              <a:t>);</a:t>
            </a:r>
          </a:p>
          <a:p>
            <a:pPr marL="0" indent="0">
              <a:buNone/>
            </a:pPr>
            <a:r>
              <a:rPr lang="en-US" sz="1200" dirty="0" smtClean="0"/>
              <a:t>	</a:t>
            </a:r>
          </a:p>
          <a:p>
            <a:pPr marL="0" indent="0">
              <a:buNone/>
            </a:pPr>
            <a:r>
              <a:rPr lang="en-US" sz="1200" dirty="0" smtClean="0"/>
              <a:t>	String </a:t>
            </a:r>
            <a:r>
              <a:rPr lang="en-US" sz="1200" dirty="0" err="1" smtClean="0"/>
              <a:t>passportNo</a:t>
            </a:r>
            <a:r>
              <a:rPr lang="en-US" sz="1200" dirty="0" smtClean="0"/>
              <a:t> = </a:t>
            </a:r>
            <a:r>
              <a:rPr lang="en-US" sz="1200" b="1" dirty="0" err="1" smtClean="0"/>
              <a:t>this.getPassportFromPassportWebService</a:t>
            </a:r>
            <a:r>
              <a:rPr lang="en-US" sz="1200" b="1" dirty="0" smtClean="0"/>
              <a:t>(</a:t>
            </a:r>
            <a:r>
              <a:rPr lang="en-US" sz="1200" b="1" dirty="0" err="1" smtClean="0"/>
              <a:t>userName</a:t>
            </a:r>
            <a:r>
              <a:rPr lang="en-US" sz="1200" b="1" dirty="0" smtClean="0"/>
              <a:t>);</a:t>
            </a:r>
          </a:p>
          <a:p>
            <a:pPr marL="0" indent="0">
              <a:buNone/>
            </a:pPr>
            <a:r>
              <a:rPr lang="en-US" sz="1200" dirty="0" smtClean="0"/>
              <a:t>	</a:t>
            </a:r>
          </a:p>
          <a:p>
            <a:pPr marL="0" indent="0">
              <a:buNone/>
            </a:pPr>
            <a:r>
              <a:rPr lang="en-US" sz="1200" dirty="0" smtClean="0"/>
              <a:t>	</a:t>
            </a:r>
            <a:r>
              <a:rPr lang="en-US" sz="1200" b="1" dirty="0" smtClean="0"/>
              <a:t>return  convert(</a:t>
            </a:r>
            <a:r>
              <a:rPr lang="en-US" sz="1200" b="1" dirty="0" err="1" smtClean="0"/>
              <a:t>studentBO</a:t>
            </a:r>
            <a:r>
              <a:rPr lang="en-US" sz="1200" b="1" dirty="0" smtClean="0"/>
              <a:t>, </a:t>
            </a:r>
            <a:r>
              <a:rPr lang="en-US" sz="1200" b="1" dirty="0" err="1" smtClean="0"/>
              <a:t>passportNo</a:t>
            </a:r>
            <a:r>
              <a:rPr lang="en-US" sz="1200" b="1" dirty="0" smtClean="0"/>
              <a:t>); </a:t>
            </a:r>
            <a:r>
              <a:rPr lang="de-DE" sz="1200" dirty="0" smtClean="0"/>
              <a:t>	</a:t>
            </a:r>
          </a:p>
          <a:p>
            <a:pPr marL="0" indent="0">
              <a:buNone/>
            </a:pPr>
            <a:r>
              <a:rPr lang="de-DE" sz="1200" dirty="0" smtClean="0"/>
              <a:t>    }</a:t>
            </a:r>
          </a:p>
          <a:p>
            <a:pPr marL="0" indent="0">
              <a:buNone/>
            </a:pPr>
            <a:endParaRPr lang="de-DE" sz="1050" dirty="0"/>
          </a:p>
          <a:p>
            <a:pPr marL="0" indent="0">
              <a:buNone/>
            </a:pPr>
            <a:endParaRPr lang="de-DE" sz="1050" dirty="0" smtClean="0"/>
          </a:p>
          <a:p>
            <a:pPr marL="0" indent="0">
              <a:buNone/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769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Who am I 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14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198942" cy="1143000"/>
          </a:xfrm>
        </p:spPr>
        <p:txBody>
          <a:bodyPr>
            <a:normAutofit fontScale="90000"/>
          </a:bodyPr>
          <a:lstStyle/>
          <a:p>
            <a:r>
              <a:rPr lang="en-US"/>
              <a:t>Imperative </a:t>
            </a:r>
            <a:r>
              <a:rPr lang="en-US"/>
              <a:t>V</a:t>
            </a:r>
            <a:r>
              <a:rPr lang="en-US" smtClean="0"/>
              <a:t>s </a:t>
            </a:r>
            <a:r>
              <a:rPr lang="en-US"/>
              <a:t>Declarative </a:t>
            </a:r>
            <a:r>
              <a:rPr lang="en-US" smtClean="0"/>
              <a:t>Programming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76028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900" b="1" dirty="0" smtClean="0"/>
          </a:p>
          <a:p>
            <a:pPr marL="0" indent="0">
              <a:buNone/>
            </a:pPr>
            <a:r>
              <a:rPr lang="en-US" sz="1000" dirty="0" smtClean="0"/>
              <a:t>@</a:t>
            </a:r>
            <a:r>
              <a:rPr lang="en-US" sz="1000" dirty="0" err="1"/>
              <a:t>PostMapping</a:t>
            </a:r>
            <a:r>
              <a:rPr lang="en-US" sz="1000" dirty="0"/>
              <a:t>(value = "</a:t>
            </a:r>
            <a:r>
              <a:rPr lang="en-US" sz="1000" dirty="0" err="1"/>
              <a:t>findStudent</a:t>
            </a:r>
            <a:r>
              <a:rPr lang="en-US" sz="1000" dirty="0"/>
              <a:t>", consumes = "application/</a:t>
            </a:r>
            <a:r>
              <a:rPr lang="en-US" sz="1000" dirty="0" err="1"/>
              <a:t>json</a:t>
            </a:r>
            <a:r>
              <a:rPr lang="en-US" sz="1000" dirty="0"/>
              <a:t>",produces = "application/</a:t>
            </a:r>
            <a:r>
              <a:rPr lang="en-US" sz="1000" dirty="0" err="1"/>
              <a:t>json</a:t>
            </a:r>
            <a:r>
              <a:rPr lang="en-US" sz="1000" dirty="0"/>
              <a:t>")</a:t>
            </a:r>
          </a:p>
          <a:p>
            <a:pPr marL="0" indent="0">
              <a:buNone/>
            </a:pPr>
            <a:r>
              <a:rPr lang="en-US" sz="1000" dirty="0"/>
              <a:t> </a:t>
            </a:r>
            <a:r>
              <a:rPr lang="en-US" sz="1000" b="1" dirty="0" smtClean="0"/>
              <a:t>public </a:t>
            </a:r>
            <a:r>
              <a:rPr lang="en-US" sz="1000" b="1" dirty="0" err="1"/>
              <a:t>DeferredResult</a:t>
            </a:r>
            <a:r>
              <a:rPr lang="en-US" sz="1000" b="1" dirty="0"/>
              <a:t>&lt;</a:t>
            </a:r>
            <a:r>
              <a:rPr lang="en-US" sz="1000" b="1" dirty="0" err="1"/>
              <a:t>ReactiveWebResponseVO</a:t>
            </a:r>
            <a:r>
              <a:rPr lang="en-US" sz="1000" b="1" dirty="0"/>
              <a:t>&gt; </a:t>
            </a:r>
            <a:r>
              <a:rPr lang="en-US" sz="1000" b="1" dirty="0" err="1"/>
              <a:t>findStudent</a:t>
            </a:r>
            <a:r>
              <a:rPr lang="en-US" sz="1000" b="1" dirty="0"/>
              <a:t>(@</a:t>
            </a:r>
            <a:r>
              <a:rPr lang="en-US" sz="1000" b="1" dirty="0" err="1"/>
              <a:t>RequestBody</a:t>
            </a:r>
            <a:r>
              <a:rPr lang="en-US" sz="1000" b="1" dirty="0"/>
              <a:t> </a:t>
            </a:r>
            <a:r>
              <a:rPr lang="en-US" sz="1000" b="1" dirty="0" err="1"/>
              <a:t>ReactiveWebRequestVO</a:t>
            </a:r>
            <a:r>
              <a:rPr lang="en-US" sz="1000" b="1" dirty="0"/>
              <a:t> </a:t>
            </a:r>
            <a:r>
              <a:rPr lang="en-US" sz="1000" b="1" dirty="0" err="1"/>
              <a:t>reactiveWebRequestVO</a:t>
            </a:r>
            <a:r>
              <a:rPr lang="en-US" sz="1000" b="1" dirty="0"/>
              <a:t>) {</a:t>
            </a:r>
          </a:p>
          <a:p>
            <a:pPr marL="0" indent="0">
              <a:buNone/>
            </a:pPr>
            <a:r>
              <a:rPr lang="en-US" sz="1000" dirty="0"/>
              <a:t>	</a:t>
            </a:r>
          </a:p>
          <a:p>
            <a:pPr marL="0" indent="0">
              <a:buNone/>
            </a:pPr>
            <a:r>
              <a:rPr lang="en-US" sz="1000" dirty="0"/>
              <a:t>	</a:t>
            </a:r>
            <a:r>
              <a:rPr lang="en-US" sz="1000" dirty="0" err="1"/>
              <a:t>DeferredResult</a:t>
            </a:r>
            <a:r>
              <a:rPr lang="en-US" sz="1000" dirty="0"/>
              <a:t>&lt;</a:t>
            </a:r>
            <a:r>
              <a:rPr lang="en-US" sz="1000" dirty="0" err="1"/>
              <a:t>ReactiveWebResponseVO</a:t>
            </a:r>
            <a:r>
              <a:rPr lang="en-US" sz="1000" dirty="0"/>
              <a:t>&gt; </a:t>
            </a:r>
            <a:r>
              <a:rPr lang="en-US" sz="1000" dirty="0" err="1"/>
              <a:t>deferredResult</a:t>
            </a:r>
            <a:r>
              <a:rPr lang="en-US" sz="1000" dirty="0"/>
              <a:t> = </a:t>
            </a:r>
            <a:r>
              <a:rPr lang="en-US" sz="1000" b="1" dirty="0"/>
              <a:t>new </a:t>
            </a:r>
            <a:r>
              <a:rPr lang="en-US" sz="1000" b="1" dirty="0" err="1"/>
              <a:t>DeferredResult</a:t>
            </a:r>
            <a:r>
              <a:rPr lang="en-US" sz="1000" b="1" dirty="0"/>
              <a:t>&lt;</a:t>
            </a:r>
            <a:r>
              <a:rPr lang="en-US" sz="1000" b="1" dirty="0" err="1"/>
              <a:t>ReactiveWebResponseVO</a:t>
            </a:r>
            <a:r>
              <a:rPr lang="en-US" sz="1000" b="1" dirty="0"/>
              <a:t>&gt;();</a:t>
            </a:r>
          </a:p>
          <a:p>
            <a:pPr marL="0" indent="0">
              <a:buNone/>
            </a:pPr>
            <a:r>
              <a:rPr lang="de-DE" sz="1000" dirty="0"/>
              <a:t>        </a:t>
            </a:r>
          </a:p>
          <a:p>
            <a:pPr marL="0" indent="0">
              <a:buNone/>
            </a:pPr>
            <a:r>
              <a:rPr lang="de-DE" sz="1000" dirty="0"/>
              <a:t>	</a:t>
            </a:r>
            <a:r>
              <a:rPr lang="de-DE" sz="1000" dirty="0" err="1"/>
              <a:t>studentService.findStudent</a:t>
            </a:r>
            <a:r>
              <a:rPr lang="de-DE" sz="1000" dirty="0"/>
              <a:t>(</a:t>
            </a:r>
            <a:r>
              <a:rPr lang="de-DE" sz="1000" dirty="0" err="1"/>
              <a:t>reactiveWebRequestVO.getUserName</a:t>
            </a:r>
            <a:r>
              <a:rPr lang="de-DE" sz="1000" dirty="0"/>
              <a:t>())</a:t>
            </a:r>
          </a:p>
          <a:p>
            <a:pPr marL="0" indent="0">
              <a:buNone/>
            </a:pPr>
            <a:r>
              <a:rPr lang="de-DE" sz="1000" dirty="0"/>
              <a:t>		      .</a:t>
            </a:r>
            <a:r>
              <a:rPr lang="de-DE" sz="1000" dirty="0" err="1"/>
              <a:t>subscribeOn</a:t>
            </a:r>
            <a:r>
              <a:rPr lang="de-DE" sz="1000" dirty="0"/>
              <a:t>(</a:t>
            </a:r>
            <a:r>
              <a:rPr lang="de-DE" sz="1000" dirty="0" err="1"/>
              <a:t>Schedulers.</a:t>
            </a:r>
            <a:r>
              <a:rPr lang="de-DE" sz="1000" i="1" dirty="0" err="1"/>
              <a:t>io</a:t>
            </a:r>
            <a:r>
              <a:rPr lang="de-DE" sz="1000" i="1" dirty="0"/>
              <a:t>())</a:t>
            </a:r>
          </a:p>
          <a:p>
            <a:pPr marL="0" indent="0">
              <a:buNone/>
            </a:pPr>
            <a:r>
              <a:rPr lang="en-US" sz="1000" dirty="0"/>
              <a:t>		      .</a:t>
            </a:r>
            <a:r>
              <a:rPr lang="en-US" sz="1000" dirty="0" smtClean="0"/>
              <a:t>subscribe(</a:t>
            </a:r>
            <a:r>
              <a:rPr lang="en-US" sz="1000" dirty="0" err="1" smtClean="0"/>
              <a:t>reactiveWebResponseVO</a:t>
            </a:r>
            <a:r>
              <a:rPr lang="en-US" sz="1000" dirty="0" smtClean="0"/>
              <a:t> </a:t>
            </a:r>
            <a:r>
              <a:rPr lang="en-US" sz="1000" dirty="0"/>
              <a:t>-&gt; </a:t>
            </a:r>
            <a:r>
              <a:rPr lang="en-US" sz="1000" dirty="0" err="1"/>
              <a:t>deferredResult.setResult</a:t>
            </a:r>
            <a:r>
              <a:rPr lang="en-US" sz="1000" dirty="0"/>
              <a:t>(</a:t>
            </a:r>
            <a:r>
              <a:rPr lang="en-US" sz="1000" dirty="0" err="1"/>
              <a:t>reactiveWebResponseVO</a:t>
            </a:r>
            <a:r>
              <a:rPr lang="en-US" sz="1000" dirty="0"/>
              <a:t>),</a:t>
            </a:r>
          </a:p>
          <a:p>
            <a:pPr marL="0" indent="0">
              <a:buNone/>
            </a:pPr>
            <a:r>
              <a:rPr lang="en-US" sz="1000" dirty="0"/>
              <a:t>		</a:t>
            </a:r>
            <a:r>
              <a:rPr lang="en-US" sz="1000" dirty="0"/>
              <a:t>	</a:t>
            </a:r>
            <a:r>
              <a:rPr lang="en-US" sz="1000" dirty="0" smtClean="0"/>
              <a:t>error </a:t>
            </a:r>
            <a:r>
              <a:rPr lang="en-US" sz="1000" dirty="0"/>
              <a:t>-&gt; </a:t>
            </a:r>
            <a:r>
              <a:rPr lang="en-US" sz="1000" dirty="0" err="1"/>
              <a:t>deferredResult.setErrorResult</a:t>
            </a:r>
            <a:r>
              <a:rPr lang="en-US" sz="1000" dirty="0"/>
              <a:t>("</a:t>
            </a:r>
            <a:r>
              <a:rPr lang="en-US" sz="1000" dirty="0" err="1"/>
              <a:t>findStudent</a:t>
            </a:r>
            <a:r>
              <a:rPr lang="en-US" sz="1000" dirty="0"/>
              <a:t> Failed :: Error " + error</a:t>
            </a:r>
            <a:r>
              <a:rPr lang="en-US" sz="1000" dirty="0" smtClean="0"/>
              <a:t>)</a:t>
            </a:r>
            <a:r>
              <a:rPr lang="de-DE" sz="1000" dirty="0" smtClean="0"/>
              <a:t>);</a:t>
            </a:r>
            <a:endParaRPr lang="de-DE" sz="1000" dirty="0"/>
          </a:p>
          <a:p>
            <a:pPr marL="0" indent="0">
              <a:buNone/>
            </a:pPr>
            <a:r>
              <a:rPr lang="de-DE" sz="1000" dirty="0"/>
              <a:t>	</a:t>
            </a:r>
          </a:p>
          <a:p>
            <a:pPr marL="0" indent="0">
              <a:buNone/>
            </a:pPr>
            <a:r>
              <a:rPr lang="de-DE" sz="1000" dirty="0"/>
              <a:t>        </a:t>
            </a:r>
            <a:r>
              <a:rPr lang="de-DE" sz="1000" b="1" dirty="0" err="1"/>
              <a:t>return</a:t>
            </a:r>
            <a:r>
              <a:rPr lang="de-DE" sz="1000" b="1" dirty="0"/>
              <a:t> </a:t>
            </a:r>
            <a:r>
              <a:rPr lang="de-DE" sz="1000" b="1" dirty="0" err="1"/>
              <a:t>deferredResult</a:t>
            </a:r>
            <a:r>
              <a:rPr lang="de-DE" sz="1000" b="1" dirty="0"/>
              <a:t>;</a:t>
            </a:r>
          </a:p>
          <a:p>
            <a:pPr marL="0" indent="0">
              <a:buNone/>
            </a:pPr>
            <a:r>
              <a:rPr lang="de-DE" sz="1000" dirty="0"/>
              <a:t>    }</a:t>
            </a:r>
            <a:endParaRPr lang="de-DE" sz="1000" b="1" dirty="0" smtClean="0"/>
          </a:p>
          <a:p>
            <a:pPr marL="0" indent="0">
              <a:buNone/>
            </a:pPr>
            <a:endParaRPr lang="de-DE" sz="1000" dirty="0" smtClean="0"/>
          </a:p>
          <a:p>
            <a:pPr marL="0" indent="0">
              <a:buNone/>
            </a:pPr>
            <a:endParaRPr lang="de-DE" sz="1000" dirty="0"/>
          </a:p>
          <a:p>
            <a:pPr marL="0" indent="0">
              <a:buNone/>
            </a:pPr>
            <a:r>
              <a:rPr lang="en-US" sz="1000" b="1" dirty="0"/>
              <a:t>public Observable&lt;</a:t>
            </a:r>
            <a:r>
              <a:rPr lang="en-US" sz="1000" b="1" dirty="0" err="1"/>
              <a:t>ReactiveWebResponseVO</a:t>
            </a:r>
            <a:r>
              <a:rPr lang="en-US" sz="1000" b="1" dirty="0"/>
              <a:t>&gt; </a:t>
            </a:r>
            <a:r>
              <a:rPr lang="en-US" sz="1000" b="1" dirty="0" err="1"/>
              <a:t>findStudent</a:t>
            </a:r>
            <a:r>
              <a:rPr lang="en-US" sz="1000" b="1" dirty="0"/>
              <a:t>(String </a:t>
            </a:r>
            <a:r>
              <a:rPr lang="en-US" sz="1000" b="1" dirty="0" err="1"/>
              <a:t>userName</a:t>
            </a:r>
            <a:r>
              <a:rPr lang="en-US" sz="1000" b="1" dirty="0"/>
              <a:t>) {</a:t>
            </a:r>
          </a:p>
          <a:p>
            <a:pPr marL="0" indent="0">
              <a:buNone/>
            </a:pPr>
            <a:r>
              <a:rPr lang="en-US" sz="1000" dirty="0"/>
              <a:t>	</a:t>
            </a:r>
          </a:p>
          <a:p>
            <a:pPr marL="0" indent="0">
              <a:buNone/>
            </a:pPr>
            <a:r>
              <a:rPr lang="en-US" sz="1000" dirty="0"/>
              <a:t>	Observable&lt;</a:t>
            </a:r>
            <a:r>
              <a:rPr lang="en-US" sz="1000" dirty="0" err="1"/>
              <a:t>StudentBO</a:t>
            </a:r>
            <a:r>
              <a:rPr lang="en-US" sz="1000" dirty="0"/>
              <a:t>&gt; </a:t>
            </a:r>
            <a:r>
              <a:rPr lang="en-US" sz="1000" dirty="0" err="1"/>
              <a:t>studentObservable</a:t>
            </a:r>
            <a:r>
              <a:rPr lang="en-US" sz="1000" dirty="0"/>
              <a:t> = </a:t>
            </a:r>
            <a:r>
              <a:rPr lang="en-US" sz="1000" dirty="0" err="1"/>
              <a:t>studentDAO.findByUserName</a:t>
            </a:r>
            <a:r>
              <a:rPr lang="en-US" sz="1000" dirty="0"/>
              <a:t>(</a:t>
            </a:r>
            <a:r>
              <a:rPr lang="en-US" sz="1000" dirty="0" err="1"/>
              <a:t>userName</a:t>
            </a:r>
            <a:r>
              <a:rPr lang="en-US" sz="1000" dirty="0"/>
              <a:t>);</a:t>
            </a:r>
          </a:p>
          <a:p>
            <a:pPr marL="0" indent="0">
              <a:buNone/>
            </a:pPr>
            <a:r>
              <a:rPr lang="en-US" sz="1000" dirty="0"/>
              <a:t>	</a:t>
            </a:r>
          </a:p>
          <a:p>
            <a:pPr marL="0" indent="0">
              <a:buNone/>
            </a:pPr>
            <a:r>
              <a:rPr lang="en-US" sz="1000" dirty="0"/>
              <a:t>	Observable&lt;String&gt; </a:t>
            </a:r>
            <a:r>
              <a:rPr lang="en-US" sz="1000" dirty="0" err="1"/>
              <a:t>studentPassportObservable</a:t>
            </a:r>
            <a:r>
              <a:rPr lang="en-US" sz="1000" dirty="0"/>
              <a:t> = </a:t>
            </a:r>
            <a:r>
              <a:rPr lang="en-US" sz="1000" b="1" dirty="0" err="1"/>
              <a:t>this.getPassportFromPassportWebService</a:t>
            </a:r>
            <a:r>
              <a:rPr lang="en-US" sz="1000" b="1" dirty="0"/>
              <a:t>(</a:t>
            </a:r>
            <a:r>
              <a:rPr lang="en-US" sz="1000" b="1" dirty="0" err="1"/>
              <a:t>userName</a:t>
            </a:r>
            <a:r>
              <a:rPr lang="en-US" sz="1000" b="1" dirty="0"/>
              <a:t>);</a:t>
            </a:r>
          </a:p>
          <a:p>
            <a:pPr marL="0" indent="0">
              <a:buNone/>
            </a:pPr>
            <a:r>
              <a:rPr lang="en-US" sz="1000" dirty="0"/>
              <a:t>	</a:t>
            </a:r>
          </a:p>
          <a:p>
            <a:pPr marL="0" indent="0">
              <a:buNone/>
            </a:pPr>
            <a:r>
              <a:rPr lang="en-US" sz="1000" dirty="0"/>
              <a:t>	//return </a:t>
            </a:r>
            <a:r>
              <a:rPr lang="en-US" sz="1000" dirty="0" err="1"/>
              <a:t>Observable.zip</a:t>
            </a:r>
            <a:r>
              <a:rPr lang="en-US" sz="1000" dirty="0"/>
              <a:t>(</a:t>
            </a:r>
            <a:r>
              <a:rPr lang="en-US" sz="1000" dirty="0" err="1"/>
              <a:t>studentObservable</a:t>
            </a:r>
            <a:r>
              <a:rPr lang="en-US" sz="1000" dirty="0"/>
              <a:t>, </a:t>
            </a:r>
            <a:r>
              <a:rPr lang="en-US" sz="1000" dirty="0" err="1"/>
              <a:t>studentPassportObservable</a:t>
            </a:r>
            <a:r>
              <a:rPr lang="en-US" sz="1000" dirty="0"/>
              <a:t>, (</a:t>
            </a:r>
            <a:r>
              <a:rPr lang="en-US" sz="1000" dirty="0" err="1"/>
              <a:t>studentBO,passportNo</a:t>
            </a:r>
            <a:r>
              <a:rPr lang="en-US" sz="1000" dirty="0"/>
              <a:t>) -&gt; convert(</a:t>
            </a:r>
            <a:r>
              <a:rPr lang="en-US" sz="1000" dirty="0" err="1"/>
              <a:t>studentBO,passportNo</a:t>
            </a:r>
            <a:r>
              <a:rPr lang="en-US" sz="1000" dirty="0"/>
              <a:t>));</a:t>
            </a:r>
          </a:p>
          <a:p>
            <a:pPr marL="0" indent="0">
              <a:buNone/>
            </a:pPr>
            <a:r>
              <a:rPr lang="en-US" sz="1000" dirty="0"/>
              <a:t>	</a:t>
            </a:r>
            <a:r>
              <a:rPr lang="en-US" sz="1000" b="1" dirty="0"/>
              <a:t>return </a:t>
            </a:r>
            <a:r>
              <a:rPr lang="en-US" sz="1000" b="1" dirty="0" err="1"/>
              <a:t>Observable.</a:t>
            </a:r>
            <a:r>
              <a:rPr lang="en-US" sz="1000" b="1" i="1" dirty="0" err="1"/>
              <a:t>zip</a:t>
            </a:r>
            <a:r>
              <a:rPr lang="en-US" sz="1000" b="1" i="1" dirty="0"/>
              <a:t>(</a:t>
            </a:r>
            <a:r>
              <a:rPr lang="en-US" sz="1000" b="1" i="1" dirty="0" err="1"/>
              <a:t>studentObservable</a:t>
            </a:r>
            <a:r>
              <a:rPr lang="en-US" sz="1000" b="1" i="1" dirty="0"/>
              <a:t>, </a:t>
            </a:r>
            <a:r>
              <a:rPr lang="en-US" sz="1000" b="1" i="1" dirty="0" err="1"/>
              <a:t>studentPassportObservable</a:t>
            </a:r>
            <a:r>
              <a:rPr lang="en-US" sz="1000" b="1" i="1" dirty="0"/>
              <a:t>, this :: convert);</a:t>
            </a:r>
          </a:p>
          <a:p>
            <a:pPr marL="0" indent="0">
              <a:buNone/>
            </a:pPr>
            <a:r>
              <a:rPr lang="de-DE" sz="1000" dirty="0"/>
              <a:t>		        </a:t>
            </a:r>
          </a:p>
          <a:p>
            <a:pPr marL="0" indent="0">
              <a:buNone/>
            </a:pPr>
            <a:r>
              <a:rPr lang="de-DE" sz="1000" dirty="0"/>
              <a:t>	</a:t>
            </a:r>
          </a:p>
          <a:p>
            <a:pPr marL="0" indent="0">
              <a:buNone/>
            </a:pPr>
            <a:r>
              <a:rPr lang="de-DE" sz="1000" dirty="0"/>
              <a:t>    }</a:t>
            </a:r>
            <a:endParaRPr lang="de-DE" sz="1000" dirty="0" smtClean="0"/>
          </a:p>
          <a:p>
            <a:pPr marL="0" indent="0"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776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219200" y="1286551"/>
            <a:ext cx="10972800" cy="476028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400" b="1" dirty="0" smtClean="0"/>
          </a:p>
          <a:p>
            <a:pPr marL="0" indent="0">
              <a:buNone/>
            </a:pPr>
            <a:endParaRPr lang="de-DE" sz="1200" dirty="0" smtClean="0"/>
          </a:p>
          <a:p>
            <a:pPr marL="0" indent="0">
              <a:buNone/>
            </a:pPr>
            <a:r>
              <a:rPr lang="en-US" sz="1400" dirty="0"/>
              <a:t>@</a:t>
            </a:r>
            <a:r>
              <a:rPr lang="en-US" sz="1400" u="sng" dirty="0" err="1"/>
              <a:t>RequestMapping</a:t>
            </a:r>
            <a:r>
              <a:rPr lang="en-US" sz="1400" u="sng" dirty="0"/>
              <a:t>(method = </a:t>
            </a:r>
            <a:r>
              <a:rPr lang="en-US" sz="1400" u="sng" dirty="0" err="1"/>
              <a:t>RequestMethod.POST</a:t>
            </a:r>
            <a:r>
              <a:rPr lang="en-US" sz="1400" u="sng" dirty="0"/>
              <a:t>, value = "/mining/{id}", consumes = </a:t>
            </a:r>
            <a:r>
              <a:rPr lang="en-US" sz="1400" u="sng" dirty="0" err="1"/>
              <a:t>MediaType.ALL_VALUE</a:t>
            </a:r>
            <a:r>
              <a:rPr lang="en-US" sz="1400" u="sng" dirty="0"/>
              <a:t>)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b="1" dirty="0"/>
              <a:t>public </a:t>
            </a:r>
            <a:r>
              <a:rPr lang="en-US" sz="1400" b="1" u="sng" dirty="0" err="1"/>
              <a:t>DeferredResult</a:t>
            </a:r>
            <a:r>
              <a:rPr lang="en-US" sz="1400" b="1" u="sng" dirty="0"/>
              <a:t>&lt;</a:t>
            </a:r>
            <a:r>
              <a:rPr lang="en-US" sz="1400" b="1" u="sng" dirty="0" err="1"/>
              <a:t>ResponseEntity</a:t>
            </a:r>
            <a:r>
              <a:rPr lang="en-US" sz="1400" b="1" u="sng" dirty="0"/>
              <a:t>&lt;List&lt;User&gt;&gt;&gt; </a:t>
            </a:r>
            <a:r>
              <a:rPr lang="en-US" sz="1400" b="1" u="sng" dirty="0" err="1"/>
              <a:t>registerMiningUser</a:t>
            </a:r>
            <a:r>
              <a:rPr lang="en-US" sz="1400" b="1" u="sng" dirty="0"/>
              <a:t>(@</a:t>
            </a:r>
            <a:r>
              <a:rPr lang="en-US" sz="1400" b="1" u="sng" dirty="0" err="1"/>
              <a:t>PathVariable</a:t>
            </a:r>
            <a:r>
              <a:rPr lang="en-US" sz="1400" b="1" u="sng" dirty="0"/>
              <a:t>("id") long id) {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u="sng" dirty="0" err="1"/>
              <a:t>DeferredResult</a:t>
            </a:r>
            <a:r>
              <a:rPr lang="en-US" sz="1400" u="sng" dirty="0"/>
              <a:t>&lt;</a:t>
            </a:r>
            <a:r>
              <a:rPr lang="en-US" sz="1400" u="sng" dirty="0" err="1"/>
              <a:t>ResponseEntity</a:t>
            </a:r>
            <a:r>
              <a:rPr lang="en-US" sz="1400" u="sng" dirty="0"/>
              <a:t>&lt;List&lt;User&gt;&gt;&gt; </a:t>
            </a:r>
            <a:r>
              <a:rPr lang="en-US" sz="1400" u="sng" dirty="0" err="1"/>
              <a:t>deferredResult</a:t>
            </a:r>
            <a:r>
              <a:rPr lang="en-US" sz="1400" u="sng" dirty="0"/>
              <a:t> = </a:t>
            </a:r>
            <a:r>
              <a:rPr lang="en-US" sz="1400" b="1" u="sng" dirty="0"/>
              <a:t>new </a:t>
            </a:r>
            <a:r>
              <a:rPr lang="en-US" sz="1400" b="1" u="sng" dirty="0" err="1"/>
              <a:t>DeferredResult</a:t>
            </a:r>
            <a:r>
              <a:rPr lang="en-US" sz="1400" b="1" u="sng" dirty="0"/>
              <a:t>&lt;&gt;();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u="sng" dirty="0" err="1"/>
              <a:t>userService.getUser</a:t>
            </a:r>
            <a:r>
              <a:rPr lang="en-US" sz="1400" u="sng" dirty="0"/>
              <a:t>(id)</a:t>
            </a:r>
          </a:p>
          <a:p>
            <a:pPr marL="0" indent="0">
              <a:buNone/>
            </a:pPr>
            <a:r>
              <a:rPr lang="de-DE" sz="1400" dirty="0"/>
              <a:t>                .last()</a:t>
            </a:r>
          </a:p>
          <a:p>
            <a:pPr marL="0" indent="0">
              <a:buNone/>
            </a:pPr>
            <a:r>
              <a:rPr lang="de-DE" sz="1400" dirty="0"/>
              <a:t>                .</a:t>
            </a:r>
            <a:r>
              <a:rPr lang="de-DE" sz="1400" dirty="0" err="1"/>
              <a:t>onErrorResumeNext</a:t>
            </a:r>
            <a:r>
              <a:rPr lang="de-DE" sz="1400" dirty="0"/>
              <a:t>(</a:t>
            </a:r>
            <a:r>
              <a:rPr lang="de-DE" sz="1400" dirty="0" err="1"/>
              <a:t>e</a:t>
            </a:r>
            <a:r>
              <a:rPr lang="de-DE" sz="1400" dirty="0"/>
              <a:t> -&gt; </a:t>
            </a:r>
            <a:r>
              <a:rPr lang="de-DE" sz="1400" dirty="0" err="1"/>
              <a:t>Observable.error</a:t>
            </a:r>
            <a:r>
              <a:rPr lang="de-DE" sz="1400" dirty="0"/>
              <a:t>(</a:t>
            </a:r>
            <a:r>
              <a:rPr lang="de-DE" sz="1400" b="1" dirty="0" err="1"/>
              <a:t>new</a:t>
            </a:r>
            <a:r>
              <a:rPr lang="de-DE" sz="1400" b="1" dirty="0"/>
              <a:t> </a:t>
            </a:r>
            <a:r>
              <a:rPr lang="de-DE" sz="1400" b="1" dirty="0" err="1"/>
              <a:t>DogePoolException</a:t>
            </a:r>
            <a:r>
              <a:rPr lang="de-DE" sz="1400" b="1" dirty="0"/>
              <a:t>("User </a:t>
            </a:r>
            <a:r>
              <a:rPr lang="de-DE" sz="1400" b="1" dirty="0" err="1"/>
              <a:t>cannot</a:t>
            </a:r>
            <a:r>
              <a:rPr lang="de-DE" sz="1400" b="1" dirty="0"/>
              <a:t> </a:t>
            </a:r>
            <a:r>
              <a:rPr lang="de-DE" sz="1400" b="1" dirty="0" err="1"/>
              <a:t>mine</a:t>
            </a:r>
            <a:r>
              <a:rPr lang="de-DE" sz="1400" b="1" dirty="0"/>
              <a:t>, not </a:t>
            </a:r>
            <a:r>
              <a:rPr lang="de-DE" sz="1400" b="1" dirty="0" err="1"/>
              <a:t>authenticated</a:t>
            </a:r>
            <a:r>
              <a:rPr lang="de-DE" sz="1400" b="1" dirty="0"/>
              <a:t>",</a:t>
            </a:r>
          </a:p>
          <a:p>
            <a:pPr marL="0" indent="0">
              <a:buNone/>
            </a:pPr>
            <a:r>
              <a:rPr lang="de-DE" sz="1400" dirty="0"/>
              <a:t>                        </a:t>
            </a:r>
            <a:r>
              <a:rPr lang="de-DE" sz="1400" dirty="0" err="1"/>
              <a:t>Error.BAD_USER</a:t>
            </a:r>
            <a:r>
              <a:rPr lang="de-DE" sz="1400" dirty="0"/>
              <a:t>, </a:t>
            </a:r>
            <a:r>
              <a:rPr lang="de-DE" sz="1400" dirty="0" err="1"/>
              <a:t>HttpStatus.NOT_FOUND</a:t>
            </a:r>
            <a:r>
              <a:rPr lang="de-DE" sz="1400" dirty="0"/>
              <a:t>)))</a:t>
            </a:r>
          </a:p>
          <a:p>
            <a:pPr marL="0" indent="0">
              <a:buNone/>
            </a:pPr>
            <a:r>
              <a:rPr lang="de-DE" sz="1400" dirty="0"/>
              <a:t>                .</a:t>
            </a:r>
            <a:r>
              <a:rPr lang="de-DE" sz="1400" dirty="0" err="1"/>
              <a:t>flatMap</a:t>
            </a:r>
            <a:r>
              <a:rPr lang="de-DE" sz="1400" dirty="0"/>
              <a:t>(</a:t>
            </a:r>
            <a:r>
              <a:rPr lang="de-DE" sz="1400" dirty="0" err="1"/>
              <a:t>u</a:t>
            </a:r>
            <a:r>
              <a:rPr lang="de-DE" sz="1400" dirty="0"/>
              <a:t> -&gt; </a:t>
            </a:r>
            <a:r>
              <a:rPr lang="de-DE" sz="1400" dirty="0" err="1"/>
              <a:t>poolService.connectUser</a:t>
            </a:r>
            <a:r>
              <a:rPr lang="de-DE" sz="1400" dirty="0"/>
              <a:t>(</a:t>
            </a:r>
            <a:r>
              <a:rPr lang="de-DE" sz="1400" dirty="0" err="1"/>
              <a:t>u</a:t>
            </a:r>
            <a:r>
              <a:rPr lang="de-DE" sz="1400" dirty="0"/>
              <a:t>))</a:t>
            </a:r>
          </a:p>
          <a:p>
            <a:pPr marL="0" indent="0">
              <a:buNone/>
            </a:pPr>
            <a:r>
              <a:rPr lang="de-DE" sz="1400" dirty="0"/>
              <a:t>                .</a:t>
            </a:r>
            <a:r>
              <a:rPr lang="de-DE" sz="1400" dirty="0" err="1"/>
              <a:t>flatMap</a:t>
            </a:r>
            <a:r>
              <a:rPr lang="de-DE" sz="1400" dirty="0"/>
              <a:t>(b -&gt; </a:t>
            </a:r>
            <a:r>
              <a:rPr lang="de-DE" sz="1400" dirty="0" err="1"/>
              <a:t>poolService.miningUsers</a:t>
            </a:r>
            <a:r>
              <a:rPr lang="de-DE" sz="1400" dirty="0"/>
              <a:t>().</a:t>
            </a:r>
            <a:r>
              <a:rPr lang="de-DE" sz="1400" dirty="0" err="1"/>
              <a:t>toList</a:t>
            </a:r>
            <a:r>
              <a:rPr lang="de-DE" sz="1400" dirty="0"/>
              <a:t>())</a:t>
            </a:r>
          </a:p>
          <a:p>
            <a:pPr marL="0" indent="0">
              <a:buNone/>
            </a:pPr>
            <a:r>
              <a:rPr lang="de-DE" sz="1400" dirty="0"/>
              <a:t>                .</a:t>
            </a:r>
            <a:r>
              <a:rPr lang="de-DE" sz="1400" dirty="0" err="1"/>
              <a:t>subscribe</a:t>
            </a:r>
            <a:r>
              <a:rPr lang="de-DE" sz="1400" dirty="0"/>
              <a:t>(</a:t>
            </a:r>
            <a:r>
              <a:rPr lang="de-DE" sz="1400" dirty="0" err="1"/>
              <a:t>miners</a:t>
            </a:r>
            <a:r>
              <a:rPr lang="de-DE" sz="1400" dirty="0"/>
              <a:t> -&gt; </a:t>
            </a:r>
            <a:r>
              <a:rPr lang="de-DE" sz="1400" dirty="0" err="1"/>
              <a:t>deferredResult.setResult</a:t>
            </a:r>
            <a:r>
              <a:rPr lang="de-DE" sz="1400" dirty="0"/>
              <a:t>(</a:t>
            </a:r>
            <a:r>
              <a:rPr lang="de-DE" sz="1400" dirty="0" err="1"/>
              <a:t>ResponseEntity.accepted</a:t>
            </a:r>
            <a:r>
              <a:rPr lang="de-DE" sz="1400" dirty="0"/>
              <a:t>().</a:t>
            </a:r>
            <a:r>
              <a:rPr lang="de-DE" sz="1400" dirty="0" err="1"/>
              <a:t>body</a:t>
            </a:r>
            <a:r>
              <a:rPr lang="de-DE" sz="1400" dirty="0"/>
              <a:t>(</a:t>
            </a:r>
            <a:r>
              <a:rPr lang="de-DE" sz="1400" dirty="0" err="1"/>
              <a:t>miners</a:t>
            </a:r>
            <a:r>
              <a:rPr lang="de-DE" sz="1400" dirty="0"/>
              <a:t>)),</a:t>
            </a:r>
          </a:p>
          <a:p>
            <a:pPr marL="0" indent="0">
              <a:buNone/>
            </a:pPr>
            <a:r>
              <a:rPr lang="de-DE" sz="1400" dirty="0"/>
              <a:t>                        </a:t>
            </a:r>
            <a:r>
              <a:rPr lang="de-DE" sz="1400" dirty="0" err="1"/>
              <a:t>errors</a:t>
            </a:r>
            <a:r>
              <a:rPr lang="de-DE" sz="1400" dirty="0"/>
              <a:t> -&gt; </a:t>
            </a:r>
            <a:r>
              <a:rPr lang="de-DE" sz="1400" dirty="0" err="1"/>
              <a:t>deferredResult.setErrorResult</a:t>
            </a:r>
            <a:r>
              <a:rPr lang="de-DE" sz="1400" dirty="0"/>
              <a:t>(</a:t>
            </a:r>
            <a:r>
              <a:rPr lang="de-DE" sz="1400" dirty="0" err="1"/>
              <a:t>errors</a:t>
            </a:r>
            <a:r>
              <a:rPr lang="de-DE" sz="1400" dirty="0"/>
              <a:t>));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b="1" dirty="0" err="1"/>
              <a:t>return</a:t>
            </a:r>
            <a:r>
              <a:rPr lang="de-DE" sz="1400" b="1" dirty="0"/>
              <a:t> </a:t>
            </a:r>
            <a:r>
              <a:rPr lang="de-DE" sz="1400" b="1" dirty="0" err="1"/>
              <a:t>deferredResult</a:t>
            </a:r>
            <a:r>
              <a:rPr lang="de-DE" sz="1400" b="1" dirty="0"/>
              <a:t>;</a:t>
            </a:r>
          </a:p>
          <a:p>
            <a:pPr marL="0" indent="0">
              <a:buNone/>
            </a:pPr>
            <a:r>
              <a:rPr lang="de-DE" sz="1400" dirty="0"/>
              <a:t>    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831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33832" y="529467"/>
            <a:ext cx="10972800" cy="476028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900" b="1" dirty="0" smtClean="0"/>
          </a:p>
          <a:p>
            <a:pPr marL="0" indent="0">
              <a:buNone/>
            </a:pPr>
            <a:r>
              <a:rPr lang="en-US" sz="900" dirty="0"/>
              <a:t>@</a:t>
            </a:r>
            <a:r>
              <a:rPr lang="en-US" sz="900" u="sng" dirty="0" err="1"/>
              <a:t>RequestMapping</a:t>
            </a:r>
            <a:r>
              <a:rPr lang="en-US" sz="900" u="sng" dirty="0"/>
              <a:t>(value = "/miner/{id}", produces = </a:t>
            </a:r>
            <a:r>
              <a:rPr lang="en-US" sz="900" u="sng" dirty="0" err="1"/>
              <a:t>MediaType.APPLICATION_JSON_VALUE</a:t>
            </a:r>
            <a:r>
              <a:rPr lang="en-US" sz="900" u="sng" dirty="0"/>
              <a:t>)</a:t>
            </a:r>
          </a:p>
          <a:p>
            <a:pPr marL="0" indent="0">
              <a:buNone/>
            </a:pPr>
            <a:r>
              <a:rPr lang="en-US" sz="900" dirty="0"/>
              <a:t>    </a:t>
            </a:r>
            <a:r>
              <a:rPr lang="en-US" sz="900" b="1" dirty="0"/>
              <a:t>public </a:t>
            </a:r>
            <a:r>
              <a:rPr lang="en-US" sz="900" b="1" u="sng" dirty="0" err="1"/>
              <a:t>DeferredResult</a:t>
            </a:r>
            <a:r>
              <a:rPr lang="en-US" sz="900" b="1" u="sng" dirty="0"/>
              <a:t>&lt;</a:t>
            </a:r>
            <a:r>
              <a:rPr lang="en-US" sz="900" b="1" u="sng" dirty="0" err="1"/>
              <a:t>UserProfile</a:t>
            </a:r>
            <a:r>
              <a:rPr lang="en-US" sz="900" b="1" u="sng" dirty="0"/>
              <a:t>&gt; profile(@</a:t>
            </a:r>
            <a:r>
              <a:rPr lang="en-US" sz="900" b="1" u="sng" dirty="0" err="1"/>
              <a:t>PathVariable</a:t>
            </a:r>
            <a:r>
              <a:rPr lang="en-US" sz="900" b="1" u="sng" dirty="0"/>
              <a:t> </a:t>
            </a:r>
            <a:r>
              <a:rPr lang="en-US" sz="900" b="1" u="sng" dirty="0" err="1"/>
              <a:t>int</a:t>
            </a:r>
            <a:r>
              <a:rPr lang="en-US" sz="900" b="1" u="sng" dirty="0"/>
              <a:t> id) {</a:t>
            </a:r>
          </a:p>
          <a:p>
            <a:pPr marL="0" indent="0">
              <a:buNone/>
            </a:pPr>
            <a:r>
              <a:rPr lang="en-US" sz="900" dirty="0"/>
              <a:t>        </a:t>
            </a:r>
            <a:r>
              <a:rPr lang="en-US" sz="900" u="sng" dirty="0" err="1"/>
              <a:t>DeferredResult</a:t>
            </a:r>
            <a:r>
              <a:rPr lang="en-US" sz="900" u="sng" dirty="0"/>
              <a:t>&lt;</a:t>
            </a:r>
            <a:r>
              <a:rPr lang="en-US" sz="900" u="sng" dirty="0" err="1"/>
              <a:t>UserProfile</a:t>
            </a:r>
            <a:r>
              <a:rPr lang="en-US" sz="900" u="sng" dirty="0"/>
              <a:t>&gt; deferred = </a:t>
            </a:r>
            <a:r>
              <a:rPr lang="en-US" sz="900" b="1" u="sng" dirty="0"/>
              <a:t>new </a:t>
            </a:r>
            <a:r>
              <a:rPr lang="en-US" sz="900" b="1" u="sng" dirty="0" err="1"/>
              <a:t>DeferredResult</a:t>
            </a:r>
            <a:r>
              <a:rPr lang="en-US" sz="900" b="1" u="sng" dirty="0"/>
              <a:t>&lt;&gt;();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        </a:t>
            </a:r>
            <a:r>
              <a:rPr lang="en-US" sz="900" u="sng" dirty="0" err="1"/>
              <a:t>userService.getUser</a:t>
            </a:r>
            <a:r>
              <a:rPr lang="en-US" sz="900" u="sng" dirty="0"/>
              <a:t>(id)</a:t>
            </a:r>
          </a:p>
          <a:p>
            <a:pPr marL="0" indent="0">
              <a:buNone/>
            </a:pPr>
            <a:r>
              <a:rPr lang="de-DE" sz="900" dirty="0"/>
              <a:t>                .</a:t>
            </a:r>
            <a:r>
              <a:rPr lang="de-DE" sz="900" dirty="0" err="1"/>
              <a:t>single</a:t>
            </a:r>
            <a:r>
              <a:rPr lang="de-DE" sz="900" dirty="0"/>
              <a:t>()</a:t>
            </a:r>
          </a:p>
          <a:p>
            <a:pPr marL="0" indent="0">
              <a:buNone/>
            </a:pPr>
            <a:r>
              <a:rPr lang="de-DE" sz="900" dirty="0"/>
              <a:t>                .</a:t>
            </a:r>
            <a:r>
              <a:rPr lang="de-DE" sz="900" dirty="0" err="1"/>
              <a:t>onErrorResumeNext</a:t>
            </a:r>
            <a:r>
              <a:rPr lang="de-DE" sz="900" dirty="0"/>
              <a:t>(</a:t>
            </a:r>
            <a:r>
              <a:rPr lang="de-DE" sz="900" dirty="0" err="1"/>
              <a:t>Observable.</a:t>
            </a:r>
            <a:r>
              <a:rPr lang="de-DE" sz="900" i="1" u="sng" dirty="0" err="1"/>
              <a:t>error</a:t>
            </a:r>
            <a:r>
              <a:rPr lang="de-DE" sz="900" i="1" u="sng" dirty="0"/>
              <a:t>(</a:t>
            </a:r>
            <a:r>
              <a:rPr lang="de-DE" sz="900" b="1" i="1" u="sng" dirty="0" err="1"/>
              <a:t>new</a:t>
            </a:r>
            <a:r>
              <a:rPr lang="de-DE" sz="900" b="1" i="1" u="sng" dirty="0"/>
              <a:t> </a:t>
            </a:r>
            <a:r>
              <a:rPr lang="de-DE" sz="900" b="1" i="1" u="sng" dirty="0" err="1"/>
              <a:t>DogePoolException</a:t>
            </a:r>
            <a:r>
              <a:rPr lang="de-DE" sz="900" b="1" i="1" u="sng" dirty="0"/>
              <a:t>("</a:t>
            </a:r>
            <a:r>
              <a:rPr lang="de-DE" sz="900" b="1" i="1" u="sng" dirty="0" err="1"/>
              <a:t>Unknown</a:t>
            </a:r>
            <a:r>
              <a:rPr lang="de-DE" sz="900" b="1" i="1" u="sng" dirty="0"/>
              <a:t> </a:t>
            </a:r>
            <a:r>
              <a:rPr lang="de-DE" sz="900" b="1" i="1" u="sng" dirty="0" err="1"/>
              <a:t>miner</a:t>
            </a:r>
            <a:r>
              <a:rPr lang="de-DE" sz="900" b="1" i="1" u="sng" dirty="0"/>
              <a:t>", </a:t>
            </a:r>
            <a:r>
              <a:rPr lang="de-DE" sz="900" b="1" i="1" u="sng" dirty="0" err="1"/>
              <a:t>Error.UNKNOWN_USER</a:t>
            </a:r>
            <a:r>
              <a:rPr lang="de-DE" sz="900" b="1" i="1" u="sng" dirty="0"/>
              <a:t>,</a:t>
            </a:r>
          </a:p>
          <a:p>
            <a:pPr marL="0" indent="0">
              <a:buNone/>
            </a:pPr>
            <a:r>
              <a:rPr lang="de-DE" sz="900" dirty="0"/>
              <a:t>                        </a:t>
            </a:r>
            <a:r>
              <a:rPr lang="de-DE" sz="900" u="sng" dirty="0" err="1"/>
              <a:t>HttpStatus.NOT_FOUND</a:t>
            </a:r>
            <a:r>
              <a:rPr lang="de-DE" sz="900" u="sng" dirty="0"/>
              <a:t>)))</a:t>
            </a:r>
          </a:p>
          <a:p>
            <a:pPr marL="0" indent="0">
              <a:buNone/>
            </a:pPr>
            <a:r>
              <a:rPr lang="en-US" sz="900" dirty="0"/>
              <a:t>                //find the avatar's </a:t>
            </a:r>
            <a:r>
              <a:rPr lang="en-US" sz="900" u="sng" dirty="0" err="1"/>
              <a:t>url</a:t>
            </a:r>
            <a:endParaRPr lang="en-US" sz="900" u="sng" dirty="0"/>
          </a:p>
          <a:p>
            <a:pPr marL="0" indent="0">
              <a:buNone/>
            </a:pPr>
            <a:r>
              <a:rPr lang="de-DE" sz="900" dirty="0"/>
              <a:t>                .</a:t>
            </a:r>
            <a:r>
              <a:rPr lang="de-DE" sz="900" dirty="0" err="1"/>
              <a:t>flatMap</a:t>
            </a:r>
            <a:r>
              <a:rPr lang="de-DE" sz="900" dirty="0"/>
              <a:t>(</a:t>
            </a:r>
            <a:r>
              <a:rPr lang="de-DE" sz="900" dirty="0" err="1"/>
              <a:t>user</a:t>
            </a:r>
            <a:r>
              <a:rPr lang="de-DE" sz="900" dirty="0"/>
              <a:t> -&gt; {</a:t>
            </a:r>
          </a:p>
          <a:p>
            <a:pPr marL="0" indent="0">
              <a:buNone/>
            </a:pPr>
            <a:r>
              <a:rPr lang="de-DE" sz="900" dirty="0"/>
              <a:t>                    </a:t>
            </a:r>
            <a:r>
              <a:rPr lang="de-DE" sz="900" dirty="0" err="1"/>
              <a:t>ResponseEntity</a:t>
            </a:r>
            <a:r>
              <a:rPr lang="de-DE" sz="900" dirty="0"/>
              <a:t>&lt;</a:t>
            </a:r>
            <a:r>
              <a:rPr lang="de-DE" sz="900" dirty="0" err="1"/>
              <a:t>Map</a:t>
            </a:r>
            <a:r>
              <a:rPr lang="de-DE" sz="900" dirty="0"/>
              <a:t>&gt; </a:t>
            </a:r>
            <a:r>
              <a:rPr lang="de-DE" sz="900" dirty="0" err="1"/>
              <a:t>avatarResponse</a:t>
            </a:r>
            <a:r>
              <a:rPr lang="de-DE" sz="900" dirty="0"/>
              <a:t> =</a:t>
            </a:r>
          </a:p>
          <a:p>
            <a:pPr marL="0" indent="0">
              <a:buNone/>
            </a:pPr>
            <a:r>
              <a:rPr lang="de-DE" sz="900" dirty="0"/>
              <a:t>                            </a:t>
            </a:r>
            <a:r>
              <a:rPr lang="de-DE" sz="900" dirty="0" err="1"/>
              <a:t>restTemplate.getForEntity</a:t>
            </a:r>
            <a:r>
              <a:rPr lang="de-DE" sz="900" dirty="0"/>
              <a:t>(</a:t>
            </a:r>
            <a:r>
              <a:rPr lang="de-DE" sz="900" dirty="0" err="1"/>
              <a:t>avatarBaseUrl</a:t>
            </a:r>
            <a:r>
              <a:rPr lang="de-DE" sz="900" dirty="0"/>
              <a:t> + "/" + </a:t>
            </a:r>
            <a:r>
              <a:rPr lang="de-DE" sz="900" dirty="0" err="1"/>
              <a:t>user.avatarId</a:t>
            </a:r>
            <a:r>
              <a:rPr lang="de-DE" sz="900" dirty="0"/>
              <a:t>, </a:t>
            </a:r>
            <a:r>
              <a:rPr lang="de-DE" sz="900" dirty="0" err="1"/>
              <a:t>Map.</a:t>
            </a:r>
            <a:r>
              <a:rPr lang="de-DE" sz="900" b="1" dirty="0" err="1"/>
              <a:t>class</a:t>
            </a:r>
            <a:r>
              <a:rPr lang="de-DE" sz="900" b="1" dirty="0"/>
              <a:t>);</a:t>
            </a:r>
          </a:p>
          <a:p>
            <a:pPr marL="0" indent="0">
              <a:buNone/>
            </a:pPr>
            <a:r>
              <a:rPr lang="de-DE" sz="900" dirty="0"/>
              <a:t>                    </a:t>
            </a:r>
            <a:r>
              <a:rPr lang="de-DE" sz="900" b="1" dirty="0" err="1"/>
              <a:t>if</a:t>
            </a:r>
            <a:r>
              <a:rPr lang="de-DE" sz="900" b="1" dirty="0"/>
              <a:t> (</a:t>
            </a:r>
            <a:r>
              <a:rPr lang="de-DE" sz="900" b="1" dirty="0" err="1"/>
              <a:t>avatarResponse.getStatusCode</a:t>
            </a:r>
            <a:r>
              <a:rPr lang="de-DE" sz="900" b="1" dirty="0"/>
              <a:t>().is2xxSuccessful()) {</a:t>
            </a:r>
          </a:p>
          <a:p>
            <a:pPr marL="0" indent="0">
              <a:buNone/>
            </a:pPr>
            <a:r>
              <a:rPr lang="de-DE" sz="900" dirty="0"/>
              <a:t>                        </a:t>
            </a:r>
            <a:r>
              <a:rPr lang="de-DE" sz="900" dirty="0" err="1"/>
              <a:t>Map</a:t>
            </a:r>
            <a:r>
              <a:rPr lang="de-DE" sz="900" dirty="0"/>
              <a:t>&lt;String, ?&gt; </a:t>
            </a:r>
            <a:r>
              <a:rPr lang="de-DE" sz="900" dirty="0" err="1"/>
              <a:t>avatarInfo</a:t>
            </a:r>
            <a:r>
              <a:rPr lang="de-DE" sz="900" dirty="0"/>
              <a:t> = </a:t>
            </a:r>
            <a:r>
              <a:rPr lang="de-DE" sz="900" dirty="0" err="1"/>
              <a:t>avatarResponse.getBody</a:t>
            </a:r>
            <a:r>
              <a:rPr lang="de-DE" sz="900" dirty="0"/>
              <a:t>();</a:t>
            </a:r>
          </a:p>
          <a:p>
            <a:pPr marL="0" indent="0">
              <a:buNone/>
            </a:pPr>
            <a:r>
              <a:rPr lang="de-DE" sz="900" dirty="0"/>
              <a:t>                        String </a:t>
            </a:r>
            <a:r>
              <a:rPr lang="de-DE" sz="900" dirty="0" err="1"/>
              <a:t>avatarUrl</a:t>
            </a:r>
            <a:r>
              <a:rPr lang="de-DE" sz="900" dirty="0"/>
              <a:t> = (String) </a:t>
            </a:r>
            <a:r>
              <a:rPr lang="de-DE" sz="900" dirty="0" err="1"/>
              <a:t>avatarInfo.get</a:t>
            </a:r>
            <a:r>
              <a:rPr lang="de-DE" sz="900" dirty="0"/>
              <a:t>("large");</a:t>
            </a:r>
          </a:p>
          <a:p>
            <a:pPr marL="0" indent="0">
              <a:buNone/>
            </a:pPr>
            <a:r>
              <a:rPr lang="de-DE" sz="900" dirty="0"/>
              <a:t>                        String </a:t>
            </a:r>
            <a:r>
              <a:rPr lang="de-DE" sz="900" dirty="0" err="1"/>
              <a:t>smallAvatarUrl</a:t>
            </a:r>
            <a:r>
              <a:rPr lang="de-DE" sz="900" dirty="0"/>
              <a:t> = (String) </a:t>
            </a:r>
            <a:r>
              <a:rPr lang="de-DE" sz="900" dirty="0" err="1"/>
              <a:t>avatarInfo.get</a:t>
            </a:r>
            <a:r>
              <a:rPr lang="de-DE" sz="900" dirty="0"/>
              <a:t>("</a:t>
            </a:r>
            <a:r>
              <a:rPr lang="de-DE" sz="900" dirty="0" err="1"/>
              <a:t>small</a:t>
            </a:r>
            <a:r>
              <a:rPr lang="de-DE" sz="900" dirty="0"/>
              <a:t>");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en-US" sz="900" dirty="0"/>
              <a:t>                        //complete with other information</a:t>
            </a:r>
          </a:p>
          <a:p>
            <a:pPr marL="0" indent="0">
              <a:buNone/>
            </a:pPr>
            <a:r>
              <a:rPr lang="ro-RO" sz="900" dirty="0"/>
              <a:t>                        </a:t>
            </a:r>
            <a:r>
              <a:rPr lang="ro-RO" sz="900" b="1" dirty="0" err="1"/>
              <a:t>return</a:t>
            </a:r>
            <a:r>
              <a:rPr lang="ro-RO" sz="900" b="1" dirty="0"/>
              <a:t> </a:t>
            </a:r>
            <a:r>
              <a:rPr lang="ro-RO" sz="900" b="1" dirty="0" err="1"/>
              <a:t>Observable.zip</a:t>
            </a:r>
            <a:r>
              <a:rPr lang="ro-RO" sz="900" b="1" dirty="0"/>
              <a:t>(</a:t>
            </a:r>
          </a:p>
          <a:p>
            <a:pPr marL="0" indent="0">
              <a:buNone/>
            </a:pPr>
            <a:r>
              <a:rPr lang="de-DE" sz="900" dirty="0"/>
              <a:t>                                </a:t>
            </a:r>
            <a:r>
              <a:rPr lang="de-DE" sz="900" dirty="0" err="1"/>
              <a:t>hashrateService.hashrateFor</a:t>
            </a:r>
            <a:r>
              <a:rPr lang="de-DE" sz="900" dirty="0"/>
              <a:t>(</a:t>
            </a:r>
            <a:r>
              <a:rPr lang="de-DE" sz="900" dirty="0" err="1"/>
              <a:t>user</a:t>
            </a:r>
            <a:r>
              <a:rPr lang="de-DE" sz="900" dirty="0"/>
              <a:t>),</a:t>
            </a:r>
          </a:p>
          <a:p>
            <a:pPr marL="0" indent="0">
              <a:buNone/>
            </a:pPr>
            <a:r>
              <a:rPr lang="ro-RO" sz="900" dirty="0"/>
              <a:t>                                </a:t>
            </a:r>
            <a:r>
              <a:rPr lang="ro-RO" sz="900" dirty="0" err="1"/>
              <a:t>coinService.totalCoinsMinedBy</a:t>
            </a:r>
            <a:r>
              <a:rPr lang="ro-RO" sz="900" dirty="0"/>
              <a:t>(</a:t>
            </a:r>
            <a:r>
              <a:rPr lang="ro-RO" sz="900" dirty="0" err="1"/>
              <a:t>user</a:t>
            </a:r>
            <a:r>
              <a:rPr lang="ro-RO" sz="900" dirty="0"/>
              <a:t>),</a:t>
            </a:r>
          </a:p>
          <a:p>
            <a:pPr marL="0" indent="0">
              <a:buNone/>
            </a:pPr>
            <a:r>
              <a:rPr lang="de-DE" sz="900" dirty="0"/>
              <a:t>                                </a:t>
            </a:r>
            <a:r>
              <a:rPr lang="de-DE" sz="900" dirty="0" err="1"/>
              <a:t>rankingService.rankByHashrate</a:t>
            </a:r>
            <a:r>
              <a:rPr lang="de-DE" sz="900" dirty="0"/>
              <a:t>(</a:t>
            </a:r>
            <a:r>
              <a:rPr lang="de-DE" sz="900" dirty="0" err="1"/>
              <a:t>user</a:t>
            </a:r>
            <a:r>
              <a:rPr lang="de-DE" sz="900" dirty="0"/>
              <a:t>),</a:t>
            </a:r>
          </a:p>
          <a:p>
            <a:pPr marL="0" indent="0">
              <a:buNone/>
            </a:pPr>
            <a:r>
              <a:rPr lang="de-DE" sz="900" dirty="0"/>
              <a:t>                                </a:t>
            </a:r>
            <a:r>
              <a:rPr lang="de-DE" sz="900" dirty="0" err="1"/>
              <a:t>rankingService.rankByCoins</a:t>
            </a:r>
            <a:r>
              <a:rPr lang="de-DE" sz="900" dirty="0"/>
              <a:t>(</a:t>
            </a:r>
            <a:r>
              <a:rPr lang="de-DE" sz="900" dirty="0" err="1"/>
              <a:t>user</a:t>
            </a:r>
            <a:r>
              <a:rPr lang="de-DE" sz="900" dirty="0"/>
              <a:t>),</a:t>
            </a:r>
          </a:p>
          <a:p>
            <a:pPr marL="0" indent="0">
              <a:buNone/>
            </a:pPr>
            <a:r>
              <a:rPr lang="en-US" sz="900" dirty="0"/>
              <a:t>                                //return the full profile</a:t>
            </a:r>
          </a:p>
          <a:p>
            <a:pPr marL="0" indent="0">
              <a:buNone/>
            </a:pPr>
            <a:r>
              <a:rPr lang="en-US" sz="900" dirty="0"/>
              <a:t>                                (hash, coins, </a:t>
            </a:r>
            <a:r>
              <a:rPr lang="en-US" sz="900" dirty="0" err="1"/>
              <a:t>rankByHash</a:t>
            </a:r>
            <a:r>
              <a:rPr lang="en-US" sz="900" dirty="0"/>
              <a:t>, </a:t>
            </a:r>
            <a:r>
              <a:rPr lang="en-US" sz="900" dirty="0" err="1"/>
              <a:t>rankByCoins</a:t>
            </a:r>
            <a:r>
              <a:rPr lang="en-US" sz="900" dirty="0"/>
              <a:t>) -&gt; </a:t>
            </a:r>
            <a:r>
              <a:rPr lang="en-US" sz="900" b="1" dirty="0"/>
              <a:t>new </a:t>
            </a:r>
            <a:r>
              <a:rPr lang="en-US" sz="900" b="1" dirty="0" err="1"/>
              <a:t>UserProfile</a:t>
            </a:r>
            <a:r>
              <a:rPr lang="en-US" sz="900" b="1" dirty="0"/>
              <a:t>(user, hash, coins,</a:t>
            </a:r>
          </a:p>
          <a:p>
            <a:pPr marL="0" indent="0">
              <a:buNone/>
            </a:pPr>
            <a:r>
              <a:rPr lang="de-DE" sz="900" dirty="0"/>
              <a:t>                                        </a:t>
            </a:r>
            <a:r>
              <a:rPr lang="de-DE" sz="900" dirty="0" err="1"/>
              <a:t>avatarUrl</a:t>
            </a:r>
            <a:r>
              <a:rPr lang="de-DE" sz="900" dirty="0"/>
              <a:t>, </a:t>
            </a:r>
            <a:r>
              <a:rPr lang="de-DE" sz="900" dirty="0" err="1"/>
              <a:t>smallAvatarUrl</a:t>
            </a:r>
            <a:r>
              <a:rPr lang="de-DE" sz="900" dirty="0"/>
              <a:t>, </a:t>
            </a:r>
            <a:r>
              <a:rPr lang="de-DE" sz="900" dirty="0" err="1"/>
              <a:t>rankByHash</a:t>
            </a:r>
            <a:r>
              <a:rPr lang="de-DE" sz="900" dirty="0"/>
              <a:t>, </a:t>
            </a:r>
            <a:r>
              <a:rPr lang="de-DE" sz="900" dirty="0" err="1"/>
              <a:t>rankByCoins</a:t>
            </a:r>
            <a:r>
              <a:rPr lang="de-DE" sz="900" dirty="0"/>
              <a:t>));</a:t>
            </a:r>
          </a:p>
          <a:p>
            <a:pPr marL="0" indent="0">
              <a:buNone/>
            </a:pPr>
            <a:r>
              <a:rPr lang="en-US" sz="900" dirty="0"/>
              <a:t>                    } </a:t>
            </a:r>
            <a:r>
              <a:rPr lang="en-US" sz="900" b="1" dirty="0"/>
              <a:t>else {</a:t>
            </a:r>
          </a:p>
          <a:p>
            <a:pPr marL="0" indent="0">
              <a:buNone/>
            </a:pPr>
            <a:r>
              <a:rPr lang="en-US" sz="900" dirty="0"/>
              <a:t>                        </a:t>
            </a:r>
            <a:r>
              <a:rPr lang="en-US" sz="900" b="1" dirty="0"/>
              <a:t>return </a:t>
            </a:r>
            <a:r>
              <a:rPr lang="en-US" sz="900" b="1" dirty="0" err="1"/>
              <a:t>Observable.error</a:t>
            </a:r>
            <a:r>
              <a:rPr lang="en-US" sz="900" b="1" dirty="0"/>
              <a:t>(new </a:t>
            </a:r>
            <a:r>
              <a:rPr lang="en-US" sz="900" b="1" dirty="0" err="1"/>
              <a:t>DogePoolException</a:t>
            </a:r>
            <a:r>
              <a:rPr lang="en-US" sz="900" b="1" dirty="0"/>
              <a:t>("Unable to get avatar info",</a:t>
            </a:r>
          </a:p>
          <a:p>
            <a:pPr marL="0" indent="0">
              <a:buNone/>
            </a:pPr>
            <a:r>
              <a:rPr lang="en-US" sz="900" dirty="0"/>
              <a:t>                                </a:t>
            </a:r>
            <a:r>
              <a:rPr lang="en-US" sz="900" dirty="0" err="1"/>
              <a:t>Error.UNREACHABLE_SERVICE</a:t>
            </a:r>
            <a:r>
              <a:rPr lang="en-US" sz="900" dirty="0"/>
              <a:t>, </a:t>
            </a:r>
            <a:r>
              <a:rPr lang="en-US" sz="900" dirty="0" err="1"/>
              <a:t>avatarResponse.getStatusCode</a:t>
            </a:r>
            <a:r>
              <a:rPr lang="en-US" sz="900" dirty="0"/>
              <a:t>()));</a:t>
            </a:r>
          </a:p>
          <a:p>
            <a:pPr marL="0" indent="0">
              <a:buNone/>
            </a:pPr>
            <a:r>
              <a:rPr lang="de-DE" sz="900" dirty="0"/>
              <a:t>                    }</a:t>
            </a:r>
          </a:p>
          <a:p>
            <a:pPr marL="0" indent="0">
              <a:buNone/>
            </a:pPr>
            <a:r>
              <a:rPr lang="de-DE" sz="900" dirty="0"/>
              <a:t>                })</a:t>
            </a:r>
          </a:p>
          <a:p>
            <a:pPr marL="0" indent="0">
              <a:buNone/>
            </a:pPr>
            <a:r>
              <a:rPr lang="en-US" sz="900" dirty="0"/>
              <a:t>                .</a:t>
            </a:r>
            <a:r>
              <a:rPr lang="en-US" sz="900" dirty="0" err="1"/>
              <a:t>subscribeOn</a:t>
            </a:r>
            <a:r>
              <a:rPr lang="en-US" sz="900" dirty="0"/>
              <a:t>(</a:t>
            </a:r>
            <a:r>
              <a:rPr lang="en-US" sz="900" u="sng" dirty="0" err="1"/>
              <a:t>Schedulers.io</a:t>
            </a:r>
            <a:r>
              <a:rPr lang="en-US" sz="900" u="sng" dirty="0"/>
              <a:t>())</a:t>
            </a:r>
          </a:p>
          <a:p>
            <a:pPr marL="0" indent="0">
              <a:buNone/>
            </a:pPr>
            <a:r>
              <a:rPr lang="en-US" sz="900" dirty="0"/>
              <a:t>                .subscribe(</a:t>
            </a:r>
            <a:r>
              <a:rPr lang="en-US" sz="900" dirty="0" err="1"/>
              <a:t>userProfile</a:t>
            </a:r>
            <a:r>
              <a:rPr lang="en-US" sz="900" dirty="0"/>
              <a:t> -&gt; </a:t>
            </a:r>
            <a:r>
              <a:rPr lang="en-US" sz="900" dirty="0" err="1"/>
              <a:t>deferred.setResult</a:t>
            </a:r>
            <a:r>
              <a:rPr lang="en-US" sz="900" dirty="0"/>
              <a:t>(</a:t>
            </a:r>
            <a:r>
              <a:rPr lang="en-US" sz="900" dirty="0" err="1"/>
              <a:t>userProfile</a:t>
            </a:r>
            <a:r>
              <a:rPr lang="en-US" sz="900" dirty="0"/>
              <a:t>),</a:t>
            </a:r>
          </a:p>
          <a:p>
            <a:pPr marL="0" indent="0">
              <a:buNone/>
            </a:pPr>
            <a:r>
              <a:rPr lang="de-DE" sz="900" dirty="0"/>
              <a:t>                        </a:t>
            </a:r>
            <a:r>
              <a:rPr lang="de-DE" sz="900" dirty="0" err="1"/>
              <a:t>error</a:t>
            </a:r>
            <a:r>
              <a:rPr lang="de-DE" sz="900" dirty="0"/>
              <a:t> -&gt; </a:t>
            </a:r>
            <a:r>
              <a:rPr lang="de-DE" sz="900" dirty="0" err="1"/>
              <a:t>deferred.setErrorResult</a:t>
            </a:r>
            <a:r>
              <a:rPr lang="de-DE" sz="900" dirty="0"/>
              <a:t>(</a:t>
            </a:r>
            <a:r>
              <a:rPr lang="de-DE" sz="900" dirty="0" err="1"/>
              <a:t>error</a:t>
            </a:r>
            <a:r>
              <a:rPr lang="de-DE" sz="900" dirty="0"/>
              <a:t>));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        </a:t>
            </a:r>
            <a:r>
              <a:rPr lang="de-DE" sz="900" b="1" dirty="0" err="1"/>
              <a:t>return</a:t>
            </a:r>
            <a:r>
              <a:rPr lang="de-DE" sz="900" b="1" dirty="0"/>
              <a:t> </a:t>
            </a:r>
            <a:r>
              <a:rPr lang="de-DE" sz="900" b="1" dirty="0" err="1"/>
              <a:t>deferred</a:t>
            </a:r>
            <a:r>
              <a:rPr lang="de-DE" sz="900" b="1" dirty="0"/>
              <a:t>;</a:t>
            </a:r>
          </a:p>
          <a:p>
            <a:pPr marL="0" indent="0">
              <a:buNone/>
            </a:pPr>
            <a:r>
              <a:rPr lang="de-DE" sz="900" dirty="0"/>
              <a:t>    }</a:t>
            </a:r>
            <a:endParaRPr lang="de-DE" sz="900" dirty="0" smtClean="0"/>
          </a:p>
          <a:p>
            <a:pPr marL="0" indent="0"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0095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Async</a:t>
            </a:r>
            <a:r>
              <a:rPr lang="en-US" dirty="0" smtClean="0"/>
              <a:t> REST Calls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161" y="1935163"/>
            <a:ext cx="10151677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7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Choose Right Web Server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31922"/>
            <a:ext cx="4910184" cy="3470992"/>
          </a:xfrm>
          <a:prstGeom prst="rect">
            <a:avLst/>
          </a:prstGeom>
        </p:spPr>
      </p:pic>
      <p:sp>
        <p:nvSpPr>
          <p:cNvPr id="12" name="AutoShape 4" descr="/shard/s651/res/bbd15761-727a-4a77-aadc-fc6709296a6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17" y="2536723"/>
            <a:ext cx="5373183" cy="39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0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760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sz="1050" b="1" dirty="0"/>
              <a:t>public</a:t>
            </a:r>
            <a:r>
              <a:rPr lang="is-IS" sz="1050" dirty="0"/>
              <a:t> </a:t>
            </a:r>
            <a:r>
              <a:rPr lang="is-IS" sz="1050" b="1" dirty="0"/>
              <a:t>final</a:t>
            </a:r>
            <a:r>
              <a:rPr lang="is-IS" sz="1050" dirty="0"/>
              <a:t> </a:t>
            </a:r>
            <a:r>
              <a:rPr lang="is-IS" sz="1050" b="1" dirty="0"/>
              <a:t>class</a:t>
            </a:r>
            <a:r>
              <a:rPr lang="is-IS" sz="1050" dirty="0"/>
              <a:t> </a:t>
            </a:r>
            <a:r>
              <a:rPr lang="is-IS" sz="1050" b="1" dirty="0"/>
              <a:t>PushVSPull</a:t>
            </a:r>
            <a:r>
              <a:rPr lang="is-IS" sz="1050" dirty="0"/>
              <a:t> </a:t>
            </a:r>
            <a:r>
              <a:rPr lang="is-IS" sz="1050" b="1" dirty="0"/>
              <a:t>{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</a:t>
            </a:r>
            <a:r>
              <a:rPr lang="is-IS" sz="1050" b="1" dirty="0"/>
              <a:t>public</a:t>
            </a:r>
            <a:r>
              <a:rPr lang="is-IS" sz="1050" dirty="0"/>
              <a:t> </a:t>
            </a:r>
            <a:r>
              <a:rPr lang="is-IS" sz="1050" b="1" dirty="0"/>
              <a:t>static</a:t>
            </a:r>
            <a:r>
              <a:rPr lang="is-IS" sz="1050" dirty="0"/>
              <a:t> </a:t>
            </a:r>
            <a:r>
              <a:rPr lang="is-IS" sz="1050" b="1" dirty="0"/>
              <a:t>void</a:t>
            </a:r>
            <a:r>
              <a:rPr lang="is-IS" sz="1050" dirty="0"/>
              <a:t> </a:t>
            </a:r>
            <a:r>
              <a:rPr lang="is-IS" sz="1050" b="1" dirty="0"/>
              <a:t>main(final</a:t>
            </a:r>
            <a:r>
              <a:rPr lang="is-IS" sz="1050" dirty="0"/>
              <a:t> String</a:t>
            </a:r>
            <a:r>
              <a:rPr lang="is-IS" sz="1050" b="1" dirty="0"/>
              <a:t>[]</a:t>
            </a:r>
            <a:r>
              <a:rPr lang="is-IS" sz="1050" dirty="0"/>
              <a:t> args</a:t>
            </a:r>
            <a:r>
              <a:rPr lang="is-IS" sz="1050" b="1" dirty="0"/>
              <a:t>)</a:t>
            </a:r>
            <a:r>
              <a:rPr lang="is-IS" sz="1050" dirty="0"/>
              <a:t> </a:t>
            </a:r>
            <a:r>
              <a:rPr lang="is-IS" sz="1050" b="1" dirty="0"/>
              <a:t>{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</a:t>
            </a:r>
            <a:r>
              <a:rPr lang="is-IS" sz="1050" b="1" dirty="0"/>
              <a:t>new</a:t>
            </a:r>
            <a:r>
              <a:rPr lang="is-IS" sz="1050" dirty="0"/>
              <a:t> </a:t>
            </a:r>
            <a:r>
              <a:rPr lang="is-IS" sz="1050" b="1" dirty="0"/>
              <a:t>PushVSPull().</a:t>
            </a:r>
            <a:r>
              <a:rPr lang="is-IS" sz="1050" dirty="0"/>
              <a:t>run</a:t>
            </a:r>
            <a:r>
              <a:rPr lang="is-IS" sz="1050" b="1" dirty="0"/>
              <a:t>();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</a:t>
            </a:r>
            <a:r>
              <a:rPr lang="is-IS" sz="1050" b="1" dirty="0"/>
              <a:t>}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</a:t>
            </a:r>
            <a:r>
              <a:rPr lang="is-IS" sz="1050" b="1" dirty="0"/>
              <a:t>private</a:t>
            </a:r>
            <a:r>
              <a:rPr lang="is-IS" sz="1050" dirty="0"/>
              <a:t> </a:t>
            </a:r>
            <a:r>
              <a:rPr lang="is-IS" sz="1050" b="1" dirty="0"/>
              <a:t>static</a:t>
            </a:r>
            <a:r>
              <a:rPr lang="is-IS" sz="1050" dirty="0"/>
              <a:t> </a:t>
            </a:r>
            <a:r>
              <a:rPr lang="is-IS" sz="1050" b="1" dirty="0"/>
              <a:t>void</a:t>
            </a:r>
            <a:r>
              <a:rPr lang="is-IS" sz="1050" dirty="0"/>
              <a:t> </a:t>
            </a:r>
            <a:r>
              <a:rPr lang="is-IS" sz="1050" b="1" dirty="0"/>
              <a:t>pullExample()</a:t>
            </a:r>
            <a:r>
              <a:rPr lang="is-IS" sz="1050" dirty="0"/>
              <a:t> </a:t>
            </a:r>
            <a:r>
              <a:rPr lang="is-IS" sz="1050" b="1" dirty="0"/>
              <a:t>{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</a:t>
            </a:r>
            <a:r>
              <a:rPr lang="is-IS" sz="1050" b="1" dirty="0"/>
              <a:t>final</a:t>
            </a:r>
            <a:r>
              <a:rPr lang="is-IS" sz="1050" dirty="0"/>
              <a:t> List</a:t>
            </a:r>
            <a:r>
              <a:rPr lang="is-IS" sz="1050" b="1" dirty="0"/>
              <a:t>&lt;</a:t>
            </a:r>
            <a:r>
              <a:rPr lang="is-IS" sz="1050" dirty="0"/>
              <a:t>String</a:t>
            </a:r>
            <a:r>
              <a:rPr lang="is-IS" sz="1050" b="1" dirty="0"/>
              <a:t>&gt;</a:t>
            </a:r>
            <a:r>
              <a:rPr lang="is-IS" sz="1050" dirty="0"/>
              <a:t> list </a:t>
            </a:r>
            <a:r>
              <a:rPr lang="is-IS" sz="1050" b="1" dirty="0"/>
              <a:t>=</a:t>
            </a:r>
            <a:r>
              <a:rPr lang="is-IS" sz="1050" dirty="0"/>
              <a:t> Lists</a:t>
            </a:r>
            <a:r>
              <a:rPr lang="is-IS" sz="1050" b="1" dirty="0"/>
              <a:t>.</a:t>
            </a:r>
            <a:r>
              <a:rPr lang="is-IS" sz="1050" dirty="0"/>
              <a:t>newArrayList</a:t>
            </a:r>
            <a:r>
              <a:rPr lang="is-IS" sz="1050" b="1" dirty="0"/>
              <a:t>(</a:t>
            </a:r>
            <a:r>
              <a:rPr lang="is-IS" sz="1050" dirty="0"/>
              <a:t>"Java"</a:t>
            </a:r>
            <a:r>
              <a:rPr lang="is-IS" sz="1050" b="1" dirty="0"/>
              <a:t>,</a:t>
            </a:r>
            <a:r>
              <a:rPr lang="is-IS" sz="1050" dirty="0"/>
              <a:t> </a:t>
            </a:r>
            <a:r>
              <a:rPr lang="is-IS" sz="1050" dirty="0" smtClean="0"/>
              <a:t>”Rust”,”Go"</a:t>
            </a:r>
            <a:r>
              <a:rPr lang="is-IS" sz="1050" b="1" dirty="0" smtClean="0"/>
              <a:t>,</a:t>
            </a:r>
            <a:r>
              <a:rPr lang="is-IS" sz="1050" dirty="0"/>
              <a:t> </a:t>
            </a:r>
            <a:r>
              <a:rPr lang="is-IS" sz="1050" dirty="0" smtClean="0"/>
              <a:t>”Scala"</a:t>
            </a:r>
            <a:r>
              <a:rPr lang="is-IS" sz="1050" b="1" dirty="0" smtClean="0"/>
              <a:t>,</a:t>
            </a:r>
            <a:r>
              <a:rPr lang="is-IS" sz="1050" dirty="0"/>
              <a:t> </a:t>
            </a:r>
            <a:r>
              <a:rPr lang="is-IS" sz="1050" dirty="0" smtClean="0"/>
              <a:t>”Angular"</a:t>
            </a:r>
            <a:r>
              <a:rPr lang="is-IS" sz="1050" b="1" dirty="0" smtClean="0"/>
              <a:t>);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</a:t>
            </a:r>
            <a:r>
              <a:rPr lang="is-IS" sz="1050" b="1" dirty="0"/>
              <a:t>final</a:t>
            </a:r>
            <a:r>
              <a:rPr lang="is-IS" sz="1050" dirty="0"/>
              <a:t> Iterator</a:t>
            </a:r>
            <a:r>
              <a:rPr lang="is-IS" sz="1050" b="1" dirty="0"/>
              <a:t>&lt;</a:t>
            </a:r>
            <a:r>
              <a:rPr lang="is-IS" sz="1050" dirty="0"/>
              <a:t>String</a:t>
            </a:r>
            <a:r>
              <a:rPr lang="is-IS" sz="1050" b="1" dirty="0"/>
              <a:t>&gt;</a:t>
            </a:r>
            <a:r>
              <a:rPr lang="is-IS" sz="1050" dirty="0"/>
              <a:t> iterator </a:t>
            </a:r>
            <a:r>
              <a:rPr lang="is-IS" sz="1050" b="1" dirty="0"/>
              <a:t>=</a:t>
            </a:r>
            <a:r>
              <a:rPr lang="is-IS" sz="1050" dirty="0"/>
              <a:t> list</a:t>
            </a:r>
            <a:r>
              <a:rPr lang="is-IS" sz="1050" b="1" dirty="0"/>
              <a:t>.</a:t>
            </a:r>
            <a:r>
              <a:rPr lang="is-IS" sz="1050" dirty="0"/>
              <a:t>iterator</a:t>
            </a:r>
            <a:r>
              <a:rPr lang="is-IS" sz="1050" b="1" dirty="0"/>
              <a:t>();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</a:t>
            </a:r>
            <a:r>
              <a:rPr lang="is-IS" sz="1050" b="1" dirty="0"/>
              <a:t>while</a:t>
            </a:r>
            <a:r>
              <a:rPr lang="is-IS" sz="1050" dirty="0"/>
              <a:t> </a:t>
            </a:r>
            <a:r>
              <a:rPr lang="is-IS" sz="1050" b="1" dirty="0"/>
              <a:t>(</a:t>
            </a:r>
            <a:r>
              <a:rPr lang="is-IS" sz="1050" dirty="0"/>
              <a:t>iterator</a:t>
            </a:r>
            <a:r>
              <a:rPr lang="is-IS" sz="1050" b="1" dirty="0"/>
              <a:t>.</a:t>
            </a:r>
            <a:r>
              <a:rPr lang="is-IS" sz="1050" dirty="0"/>
              <a:t>hasNext</a:t>
            </a:r>
            <a:r>
              <a:rPr lang="is-IS" sz="1050" b="1" dirty="0"/>
              <a:t>())</a:t>
            </a:r>
            <a:r>
              <a:rPr lang="is-IS" sz="1050" dirty="0"/>
              <a:t> </a:t>
            </a:r>
            <a:r>
              <a:rPr lang="is-IS" sz="1050" b="1" dirty="0"/>
              <a:t>{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        System</a:t>
            </a:r>
            <a:r>
              <a:rPr lang="is-IS" sz="1050" b="1" dirty="0"/>
              <a:t>.</a:t>
            </a:r>
            <a:r>
              <a:rPr lang="is-IS" sz="1050" dirty="0"/>
              <a:t>out</a:t>
            </a:r>
            <a:r>
              <a:rPr lang="is-IS" sz="1050" b="1" dirty="0"/>
              <a:t>.</a:t>
            </a:r>
            <a:r>
              <a:rPr lang="is-IS" sz="1050" dirty="0"/>
              <a:t>println</a:t>
            </a:r>
            <a:r>
              <a:rPr lang="is-IS" sz="1050" b="1" dirty="0"/>
              <a:t>(</a:t>
            </a:r>
            <a:r>
              <a:rPr lang="is-IS" sz="1050" dirty="0"/>
              <a:t>iterator</a:t>
            </a:r>
            <a:r>
              <a:rPr lang="is-IS" sz="1050" b="1" dirty="0"/>
              <a:t>.</a:t>
            </a:r>
            <a:r>
              <a:rPr lang="is-IS" sz="1050" dirty="0"/>
              <a:t>next</a:t>
            </a:r>
            <a:r>
              <a:rPr lang="is-IS" sz="1050" b="1" dirty="0" smtClean="0"/>
              <a:t>());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</a:t>
            </a:r>
            <a:r>
              <a:rPr lang="is-IS" sz="1050" b="1" dirty="0"/>
              <a:t>}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</a:t>
            </a:r>
            <a:r>
              <a:rPr lang="is-IS" sz="1050" b="1" dirty="0"/>
              <a:t>}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</a:t>
            </a:r>
            <a:r>
              <a:rPr lang="is-IS" sz="1050" b="1" dirty="0"/>
              <a:t>private</a:t>
            </a:r>
            <a:r>
              <a:rPr lang="is-IS" sz="1050" dirty="0"/>
              <a:t> </a:t>
            </a:r>
            <a:r>
              <a:rPr lang="is-IS" sz="1050" b="1" dirty="0"/>
              <a:t>static</a:t>
            </a:r>
            <a:r>
              <a:rPr lang="is-IS" sz="1050" dirty="0"/>
              <a:t> </a:t>
            </a:r>
            <a:r>
              <a:rPr lang="is-IS" sz="1050" b="1" dirty="0"/>
              <a:t>void</a:t>
            </a:r>
            <a:r>
              <a:rPr lang="is-IS" sz="1050" dirty="0"/>
              <a:t> </a:t>
            </a:r>
            <a:r>
              <a:rPr lang="is-IS" sz="1050" b="1" dirty="0"/>
              <a:t>pushExample()</a:t>
            </a:r>
            <a:r>
              <a:rPr lang="is-IS" sz="1050" dirty="0"/>
              <a:t> </a:t>
            </a:r>
            <a:r>
              <a:rPr lang="is-IS" sz="1050" b="1" dirty="0"/>
              <a:t>{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</a:t>
            </a:r>
            <a:r>
              <a:rPr lang="is-IS" sz="1050" b="1" dirty="0"/>
              <a:t>final</a:t>
            </a:r>
            <a:r>
              <a:rPr lang="is-IS" sz="1050" dirty="0"/>
              <a:t> List</a:t>
            </a:r>
            <a:r>
              <a:rPr lang="is-IS" sz="1050" b="1" dirty="0"/>
              <a:t>&lt;</a:t>
            </a:r>
            <a:r>
              <a:rPr lang="is-IS" sz="1050" dirty="0"/>
              <a:t>String</a:t>
            </a:r>
            <a:r>
              <a:rPr lang="is-IS" sz="1050" b="1" dirty="0"/>
              <a:t>&gt;</a:t>
            </a:r>
            <a:r>
              <a:rPr lang="is-IS" sz="1050" dirty="0"/>
              <a:t> list </a:t>
            </a:r>
            <a:r>
              <a:rPr lang="is-IS" sz="1050" b="1" dirty="0"/>
              <a:t>=</a:t>
            </a:r>
            <a:r>
              <a:rPr lang="is-IS" sz="1050" dirty="0"/>
              <a:t> Lists</a:t>
            </a:r>
            <a:r>
              <a:rPr lang="is-IS" sz="1050" b="1" dirty="0"/>
              <a:t>.</a:t>
            </a:r>
            <a:r>
              <a:rPr lang="is-IS" sz="1050" dirty="0"/>
              <a:t>newArrayList</a:t>
            </a:r>
            <a:r>
              <a:rPr lang="is-IS" sz="1050" b="1" dirty="0" smtClean="0"/>
              <a:t>(</a:t>
            </a:r>
            <a:r>
              <a:rPr lang="is-IS" sz="1050" dirty="0"/>
              <a:t>"Java"</a:t>
            </a:r>
            <a:r>
              <a:rPr lang="is-IS" sz="1050" b="1" dirty="0"/>
              <a:t>,</a:t>
            </a:r>
            <a:r>
              <a:rPr lang="is-IS" sz="1050" dirty="0"/>
              <a:t> ”Rust”,”Go"</a:t>
            </a:r>
            <a:r>
              <a:rPr lang="is-IS" sz="1050" b="1" dirty="0"/>
              <a:t>,</a:t>
            </a:r>
            <a:r>
              <a:rPr lang="is-IS" sz="1050" dirty="0"/>
              <a:t> ”Scala"</a:t>
            </a:r>
            <a:r>
              <a:rPr lang="is-IS" sz="1050" b="1" dirty="0"/>
              <a:t>,</a:t>
            </a:r>
            <a:r>
              <a:rPr lang="is-IS" sz="1050" dirty="0"/>
              <a:t> ”Angular"</a:t>
            </a:r>
            <a:r>
              <a:rPr lang="is-IS" sz="1050" b="1" dirty="0" smtClean="0"/>
              <a:t>);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</a:t>
            </a:r>
            <a:r>
              <a:rPr lang="is-IS" sz="1050" b="1" dirty="0"/>
              <a:t>final</a:t>
            </a:r>
            <a:r>
              <a:rPr lang="is-IS" sz="1050" dirty="0"/>
              <a:t> Observable</a:t>
            </a:r>
            <a:r>
              <a:rPr lang="is-IS" sz="1050" b="1" dirty="0"/>
              <a:t>&lt;</a:t>
            </a:r>
            <a:r>
              <a:rPr lang="is-IS" sz="1050" dirty="0"/>
              <a:t>String</a:t>
            </a:r>
            <a:r>
              <a:rPr lang="is-IS" sz="1050" b="1" dirty="0"/>
              <a:t>&gt;</a:t>
            </a:r>
            <a:r>
              <a:rPr lang="is-IS" sz="1050" dirty="0"/>
              <a:t> observable </a:t>
            </a:r>
            <a:r>
              <a:rPr lang="is-IS" sz="1050" b="1" dirty="0"/>
              <a:t>=</a:t>
            </a:r>
            <a:r>
              <a:rPr lang="is-IS" sz="1050" dirty="0"/>
              <a:t> Observable</a:t>
            </a:r>
            <a:r>
              <a:rPr lang="is-IS" sz="1050" b="1" dirty="0"/>
              <a:t>.</a:t>
            </a:r>
            <a:r>
              <a:rPr lang="is-IS" sz="1050" dirty="0"/>
              <a:t>from</a:t>
            </a:r>
            <a:r>
              <a:rPr lang="is-IS" sz="1050" b="1" dirty="0"/>
              <a:t>(</a:t>
            </a:r>
            <a:r>
              <a:rPr lang="is-IS" sz="1050" dirty="0"/>
              <a:t>list</a:t>
            </a:r>
            <a:r>
              <a:rPr lang="is-IS" sz="1050" b="1" dirty="0"/>
              <a:t>);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observable</a:t>
            </a:r>
            <a:r>
              <a:rPr lang="is-IS" sz="1050" b="1" dirty="0"/>
              <a:t>.</a:t>
            </a:r>
            <a:r>
              <a:rPr lang="is-IS" sz="1050" dirty="0"/>
              <a:t>subscribe</a:t>
            </a:r>
            <a:r>
              <a:rPr lang="is-IS" sz="1050" b="1" dirty="0"/>
              <a:t>(</a:t>
            </a:r>
            <a:r>
              <a:rPr lang="is-IS" sz="1050" dirty="0"/>
              <a:t>System</a:t>
            </a:r>
            <a:r>
              <a:rPr lang="is-IS" sz="1050" b="1" dirty="0"/>
              <a:t>.</a:t>
            </a:r>
            <a:r>
              <a:rPr lang="is-IS" sz="1050" dirty="0"/>
              <a:t>out</a:t>
            </a:r>
            <a:r>
              <a:rPr lang="is-IS" sz="1050" b="1" dirty="0"/>
              <a:t>::</a:t>
            </a:r>
            <a:r>
              <a:rPr lang="is-IS" sz="1050" dirty="0"/>
              <a:t>println</a:t>
            </a:r>
            <a:r>
              <a:rPr lang="is-IS" sz="1050" b="1" dirty="0"/>
              <a:t>,</a:t>
            </a:r>
            <a:r>
              <a:rPr lang="is-IS" sz="1050" dirty="0"/>
              <a:t> System</a:t>
            </a:r>
            <a:r>
              <a:rPr lang="is-IS" sz="1050" b="1" dirty="0"/>
              <a:t>.</a:t>
            </a:r>
            <a:r>
              <a:rPr lang="is-IS" sz="1050" dirty="0"/>
              <a:t>out</a:t>
            </a:r>
            <a:r>
              <a:rPr lang="is-IS" sz="1050" b="1" dirty="0"/>
              <a:t>::</a:t>
            </a:r>
            <a:r>
              <a:rPr lang="is-IS" sz="1050" dirty="0"/>
              <a:t>println</a:t>
            </a:r>
            <a:r>
              <a:rPr lang="is-IS" sz="1050" b="1" dirty="0"/>
              <a:t>,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                </a:t>
            </a:r>
            <a:r>
              <a:rPr lang="is-IS" sz="1050" b="1" dirty="0"/>
              <a:t>()</a:t>
            </a:r>
            <a:r>
              <a:rPr lang="is-IS" sz="1050" dirty="0"/>
              <a:t> </a:t>
            </a:r>
            <a:r>
              <a:rPr lang="is-IS" sz="1050" b="1" dirty="0"/>
              <a:t>-&gt;</a:t>
            </a:r>
            <a:r>
              <a:rPr lang="is-IS" sz="1050" dirty="0"/>
              <a:t> System</a:t>
            </a:r>
            <a:r>
              <a:rPr lang="is-IS" sz="1050" b="1" dirty="0"/>
              <a:t>.</a:t>
            </a:r>
            <a:r>
              <a:rPr lang="is-IS" sz="1050" dirty="0"/>
              <a:t>out</a:t>
            </a:r>
            <a:r>
              <a:rPr lang="is-IS" sz="1050" b="1" dirty="0"/>
              <a:t>.</a:t>
            </a:r>
            <a:r>
              <a:rPr lang="is-IS" sz="1050" dirty="0"/>
              <a:t>println</a:t>
            </a:r>
            <a:r>
              <a:rPr lang="is-IS" sz="1050" b="1" dirty="0"/>
              <a:t>(</a:t>
            </a:r>
            <a:r>
              <a:rPr lang="is-IS" sz="1050" dirty="0"/>
              <a:t>"We are done!"</a:t>
            </a:r>
            <a:r>
              <a:rPr lang="is-IS" sz="1050" b="1" dirty="0"/>
              <a:t>));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</a:t>
            </a:r>
            <a:r>
              <a:rPr lang="is-IS" sz="1050" b="1" dirty="0"/>
              <a:t>}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</a:t>
            </a:r>
            <a:r>
              <a:rPr lang="is-IS" sz="1050" b="1" dirty="0"/>
              <a:t>public</a:t>
            </a:r>
            <a:r>
              <a:rPr lang="is-IS" sz="1050" dirty="0"/>
              <a:t> </a:t>
            </a:r>
            <a:r>
              <a:rPr lang="is-IS" sz="1050" b="1" dirty="0"/>
              <a:t>void</a:t>
            </a:r>
            <a:r>
              <a:rPr lang="is-IS" sz="1050" dirty="0"/>
              <a:t> </a:t>
            </a:r>
            <a:r>
              <a:rPr lang="is-IS" sz="1050" b="1" dirty="0"/>
              <a:t>run()</a:t>
            </a:r>
            <a:r>
              <a:rPr lang="is-IS" sz="1050" dirty="0"/>
              <a:t> </a:t>
            </a:r>
            <a:r>
              <a:rPr lang="is-IS" sz="1050" b="1" dirty="0"/>
              <a:t>{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pullExample</a:t>
            </a:r>
            <a:r>
              <a:rPr lang="is-IS" sz="1050" b="1" dirty="0"/>
              <a:t>();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        pushExample</a:t>
            </a:r>
            <a:r>
              <a:rPr lang="is-IS" sz="1050" b="1" dirty="0"/>
              <a:t>();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dirty="0"/>
              <a:t>        </a:t>
            </a:r>
            <a:r>
              <a:rPr lang="is-IS" sz="1050" b="1" dirty="0"/>
              <a:t>}</a:t>
            </a:r>
            <a:r>
              <a:rPr lang="is-IS" sz="1050" dirty="0"/>
              <a:t/>
            </a:r>
            <a:br>
              <a:rPr lang="is-IS" sz="1050" dirty="0"/>
            </a:br>
            <a:r>
              <a:rPr lang="is-IS" sz="1050" b="1" dirty="0"/>
              <a:t>}</a:t>
            </a:r>
            <a:endParaRPr lang="en-US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vs 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Immutability And Reactive Stream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32" y="1936476"/>
            <a:ext cx="4702719" cy="46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Stealing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39" y="2254564"/>
            <a:ext cx="5256251" cy="415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Much Scale My App Need 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182760"/>
            <a:ext cx="5058776" cy="34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4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Ready Application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Cloud Native Application Buzz </a:t>
            </a:r>
            <a:r>
              <a:rPr lang="en-US" dirty="0" smtClean="0"/>
              <a:t>terminologies</a:t>
            </a:r>
          </a:p>
          <a:p>
            <a:pPr lvl="1"/>
            <a:r>
              <a:rPr lang="en-US" dirty="0" smtClean="0"/>
              <a:t>Micro-service</a:t>
            </a:r>
            <a:endParaRPr lang="en-US" dirty="0"/>
          </a:p>
          <a:p>
            <a:pPr lvl="1"/>
            <a:r>
              <a:rPr lang="en-US" dirty="0"/>
              <a:t>Distributed systems</a:t>
            </a:r>
          </a:p>
          <a:p>
            <a:pPr lvl="1"/>
            <a:r>
              <a:rPr lang="en-US" dirty="0"/>
              <a:t>Eventual Consistency </a:t>
            </a:r>
          </a:p>
          <a:p>
            <a:pPr lvl="1"/>
            <a:r>
              <a:rPr lang="en-US" dirty="0"/>
              <a:t>Immutability</a:t>
            </a:r>
          </a:p>
          <a:p>
            <a:pPr lvl="1"/>
            <a:r>
              <a:rPr lang="en-US" dirty="0"/>
              <a:t>Multi-core utilization </a:t>
            </a:r>
          </a:p>
          <a:p>
            <a:pPr lvl="1"/>
            <a:r>
              <a:rPr lang="en-US" dirty="0"/>
              <a:t>REACTIVE Programming</a:t>
            </a:r>
          </a:p>
          <a:p>
            <a:pPr lvl="1"/>
            <a:r>
              <a:rPr lang="en-US" dirty="0"/>
              <a:t>Imperative vs Declarative Programming  </a:t>
            </a:r>
          </a:p>
          <a:p>
            <a:pPr lvl="1"/>
            <a:r>
              <a:rPr lang="en-US" dirty="0"/>
              <a:t>Pull vs Push Programming Principle (Iterator Observers)</a:t>
            </a:r>
          </a:p>
          <a:p>
            <a:pPr lvl="1"/>
            <a:r>
              <a:rPr lang="en-US" dirty="0"/>
              <a:t>Reactive Streams</a:t>
            </a:r>
          </a:p>
          <a:p>
            <a:pPr lvl="1"/>
            <a:r>
              <a:rPr lang="en-US" dirty="0"/>
              <a:t>Synchronous vs Asynchronous </a:t>
            </a:r>
          </a:p>
          <a:p>
            <a:pPr lvl="1"/>
            <a:r>
              <a:rPr lang="en-US" dirty="0"/>
              <a:t>Blocking vs Non-blocking </a:t>
            </a:r>
          </a:p>
          <a:p>
            <a:pPr lvl="1"/>
            <a:r>
              <a:rPr lang="en-US" dirty="0"/>
              <a:t>Concurrency vs. Parallelism</a:t>
            </a:r>
          </a:p>
          <a:p>
            <a:pPr lvl="1"/>
            <a:r>
              <a:rPr lang="en-US" dirty="0"/>
              <a:t>Deadlock vs. Starvation vs. Live-lock</a:t>
            </a:r>
          </a:p>
          <a:p>
            <a:pPr lvl="1"/>
            <a:r>
              <a:rPr lang="en-US" dirty="0"/>
              <a:t>Race Condition</a:t>
            </a:r>
          </a:p>
          <a:p>
            <a:pPr lvl="1"/>
            <a:r>
              <a:rPr lang="en-US" dirty="0"/>
              <a:t>Non-blocking Guarantees (Progress Conditions) </a:t>
            </a:r>
          </a:p>
          <a:p>
            <a:pPr lvl="2"/>
            <a:r>
              <a:rPr lang="en-US" dirty="0"/>
              <a:t>Wait-freedom</a:t>
            </a:r>
          </a:p>
          <a:p>
            <a:pPr lvl="2"/>
            <a:r>
              <a:rPr lang="en-US" dirty="0"/>
              <a:t>Lock-freedom</a:t>
            </a:r>
          </a:p>
          <a:p>
            <a:pPr lvl="2"/>
            <a:r>
              <a:rPr lang="en-US" dirty="0"/>
              <a:t>Obstruction-freedom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4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E</a:t>
            </a:r>
            <a:r>
              <a:rPr lang="en-US" dirty="0" smtClean="0"/>
              <a:t>xpect </a:t>
            </a:r>
            <a:r>
              <a:rPr lang="en-US" dirty="0"/>
              <a:t>From </a:t>
            </a:r>
            <a:r>
              <a:rPr lang="en-US" dirty="0" smtClean="0"/>
              <a:t>A Programming Language</a:t>
            </a:r>
          </a:p>
          <a:p>
            <a:r>
              <a:rPr lang="en-US" dirty="0" smtClean="0"/>
              <a:t>Why </a:t>
            </a:r>
            <a:r>
              <a:rPr lang="en-US" dirty="0"/>
              <a:t>Spring</a:t>
            </a:r>
          </a:p>
          <a:p>
            <a:r>
              <a:rPr lang="en-US" dirty="0"/>
              <a:t>Spring </a:t>
            </a:r>
            <a:r>
              <a:rPr lang="en-US" dirty="0"/>
              <a:t>B</a:t>
            </a:r>
            <a:r>
              <a:rPr lang="en-US" dirty="0" smtClean="0"/>
              <a:t>oot (Self Contained Application)</a:t>
            </a:r>
            <a:endParaRPr lang="en-US" dirty="0"/>
          </a:p>
          <a:p>
            <a:r>
              <a:rPr lang="en-US" dirty="0"/>
              <a:t>Spring MVC (REST)</a:t>
            </a:r>
          </a:p>
          <a:p>
            <a:r>
              <a:rPr lang="en-US" dirty="0"/>
              <a:t>Spring </a:t>
            </a:r>
            <a:r>
              <a:rPr lang="en-US" dirty="0" err="1" smtClean="0"/>
              <a:t>Hateoas</a:t>
            </a:r>
            <a:r>
              <a:rPr lang="en-US" dirty="0" smtClean="0"/>
              <a:t> (</a:t>
            </a:r>
            <a:r>
              <a:rPr lang="en-US" dirty="0"/>
              <a:t>Hypermedia-Driven </a:t>
            </a:r>
            <a:r>
              <a:rPr lang="en-US" dirty="0" smtClean="0"/>
              <a:t>REST Services)</a:t>
            </a:r>
            <a:endParaRPr lang="en-US" dirty="0"/>
          </a:p>
          <a:p>
            <a:r>
              <a:rPr lang="en-US" dirty="0"/>
              <a:t>Spring </a:t>
            </a:r>
            <a:r>
              <a:rPr lang="en-US" dirty="0" smtClean="0"/>
              <a:t>Cache (Efficient Service Layer)</a:t>
            </a:r>
            <a:endParaRPr lang="en-US" dirty="0"/>
          </a:p>
          <a:p>
            <a:r>
              <a:rPr lang="en-US" dirty="0"/>
              <a:t>Spring </a:t>
            </a:r>
            <a:r>
              <a:rPr lang="en-US" dirty="0" smtClean="0"/>
              <a:t>Cloud (Developer Controlled Distributed Elastic Infrastructure)</a:t>
            </a:r>
          </a:p>
          <a:p>
            <a:r>
              <a:rPr lang="en-US" dirty="0" smtClean="0"/>
              <a:t>Reactive Programming (</a:t>
            </a:r>
            <a:r>
              <a:rPr lang="en-US" dirty="0" err="1" smtClean="0"/>
              <a:t>Responsive,Resilient,Elastic,Message</a:t>
            </a:r>
            <a:r>
              <a:rPr lang="en-US" dirty="0" smtClean="0"/>
              <a:t> Driven)</a:t>
            </a:r>
            <a:endParaRPr lang="en-US" dirty="0"/>
          </a:p>
          <a:p>
            <a:r>
              <a:rPr lang="en-US" dirty="0"/>
              <a:t>Spring 5 </a:t>
            </a:r>
            <a:r>
              <a:rPr lang="en-US" dirty="0" smtClean="0"/>
              <a:t>Going Reactive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Ready Application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Cloud Native Application Buzz </a:t>
            </a:r>
            <a:r>
              <a:rPr lang="en-US" dirty="0" smtClean="0"/>
              <a:t>terminologies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Distributed/versioned configuration</a:t>
            </a:r>
          </a:p>
          <a:p>
            <a:pPr lvl="1"/>
            <a:r>
              <a:rPr lang="en-US" dirty="0"/>
              <a:t>HA</a:t>
            </a:r>
          </a:p>
          <a:p>
            <a:pPr lvl="1"/>
            <a:r>
              <a:rPr lang="en-US" dirty="0"/>
              <a:t>One-time tokens </a:t>
            </a:r>
          </a:p>
          <a:p>
            <a:pPr lvl="1"/>
            <a:r>
              <a:rPr lang="en-US" dirty="0"/>
              <a:t>Back-Pressure</a:t>
            </a:r>
          </a:p>
          <a:p>
            <a:pPr lvl="1"/>
            <a:r>
              <a:rPr lang="en-US" dirty="0"/>
              <a:t>Scaling and </a:t>
            </a:r>
            <a:r>
              <a:rPr lang="en-US" dirty="0" err="1"/>
              <a:t>AutoScaling</a:t>
            </a:r>
            <a:r>
              <a:rPr lang="en-US" dirty="0"/>
              <a:t> (Elasticity)</a:t>
            </a:r>
          </a:p>
          <a:p>
            <a:pPr lvl="1"/>
            <a:r>
              <a:rPr lang="en-US" dirty="0"/>
              <a:t>Service registration and discovery</a:t>
            </a:r>
          </a:p>
          <a:p>
            <a:pPr lvl="1"/>
            <a:r>
              <a:rPr lang="en-US" dirty="0"/>
              <a:t>Circuit breakers (Self Healing)</a:t>
            </a:r>
          </a:p>
          <a:p>
            <a:pPr lvl="1"/>
            <a:r>
              <a:rPr lang="en-US" dirty="0"/>
              <a:t>Intelligent routing </a:t>
            </a:r>
          </a:p>
          <a:p>
            <a:pPr lvl="1"/>
            <a:r>
              <a:rPr lang="en-US" dirty="0"/>
              <a:t>Load balancing</a:t>
            </a:r>
            <a:r>
              <a:rPr lang="en-US" b="1" dirty="0"/>
              <a:t> </a:t>
            </a:r>
            <a:r>
              <a:rPr lang="en-US" dirty="0"/>
              <a:t>and Micro-proxy </a:t>
            </a:r>
          </a:p>
          <a:p>
            <a:pPr lvl="1"/>
            <a:r>
              <a:rPr lang="en-US" dirty="0"/>
              <a:t>Global locks</a:t>
            </a:r>
          </a:p>
          <a:p>
            <a:pPr lvl="1"/>
            <a:r>
              <a:rPr lang="en-US" dirty="0"/>
              <a:t>Leadership election and cluster state</a:t>
            </a:r>
          </a:p>
          <a:p>
            <a:pPr lvl="1"/>
            <a:r>
              <a:rPr lang="en-US" dirty="0"/>
              <a:t>distributed sessions</a:t>
            </a:r>
          </a:p>
          <a:p>
            <a:pPr lvl="1"/>
            <a:r>
              <a:rPr lang="en-US" dirty="0"/>
              <a:t>control bus</a:t>
            </a:r>
          </a:p>
          <a:p>
            <a:pPr lvl="1"/>
            <a:r>
              <a:rPr lang="en-US" dirty="0"/>
              <a:t>CI,CD,CD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247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 Pressure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27" y="1847088"/>
            <a:ext cx="5883989" cy="49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5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Micro Services ?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/>
          <a:p>
            <a:endParaRPr lang="en-US" dirty="0" smtClean="0"/>
          </a:p>
          <a:p>
            <a:pPr lvl="2"/>
            <a:r>
              <a:rPr lang="en-US" dirty="0"/>
              <a:t>Evolutionary </a:t>
            </a:r>
            <a:r>
              <a:rPr lang="en-US" dirty="0" smtClean="0"/>
              <a:t>Design</a:t>
            </a:r>
          </a:p>
          <a:p>
            <a:pPr lvl="2"/>
            <a:r>
              <a:rPr lang="en-US" dirty="0"/>
              <a:t>Small </a:t>
            </a:r>
            <a:r>
              <a:rPr lang="en-US" dirty="0" smtClean="0"/>
              <a:t>Codebase</a:t>
            </a:r>
          </a:p>
          <a:p>
            <a:pPr lvl="2"/>
            <a:r>
              <a:rPr lang="en-US" dirty="0"/>
              <a:t>Easy to </a:t>
            </a:r>
            <a:r>
              <a:rPr lang="en-US" dirty="0" smtClean="0"/>
              <a:t>Scale</a:t>
            </a:r>
          </a:p>
          <a:p>
            <a:pPr lvl="2"/>
            <a:r>
              <a:rPr lang="en-US" dirty="0"/>
              <a:t>Easy to </a:t>
            </a:r>
            <a:r>
              <a:rPr lang="en-US" dirty="0" smtClean="0"/>
              <a:t>Deploy</a:t>
            </a:r>
          </a:p>
          <a:p>
            <a:pPr lvl="2"/>
            <a:r>
              <a:rPr lang="en-US" dirty="0"/>
              <a:t>System </a:t>
            </a:r>
            <a:r>
              <a:rPr lang="en-US" dirty="0" smtClean="0"/>
              <a:t>Resilience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Note : The </a:t>
            </a:r>
            <a:r>
              <a:rPr lang="en-US" dirty="0" err="1"/>
              <a:t>microservice</a:t>
            </a:r>
            <a:r>
              <a:rPr lang="en-US" dirty="0"/>
              <a:t> pattern is not the silver bullet for designing systems - it helps a lot, but also comes with new challenges.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648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 of  Micro Services 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lvl="2"/>
            <a:r>
              <a:rPr lang="en-US" dirty="0" smtClean="0"/>
              <a:t>Formal documentation overhead</a:t>
            </a:r>
          </a:p>
          <a:p>
            <a:pPr lvl="2"/>
            <a:r>
              <a:rPr lang="en-US" dirty="0"/>
              <a:t>Non uniform application </a:t>
            </a:r>
            <a:endParaRPr lang="en-US" dirty="0" smtClean="0"/>
          </a:p>
          <a:p>
            <a:pPr lvl="2"/>
            <a:r>
              <a:rPr lang="en-US" dirty="0"/>
              <a:t>Dev Ops </a:t>
            </a:r>
            <a:r>
              <a:rPr lang="en-US" dirty="0" smtClean="0"/>
              <a:t>complexity</a:t>
            </a:r>
          </a:p>
          <a:p>
            <a:pPr lvl="2"/>
            <a:r>
              <a:rPr lang="en-US" dirty="0"/>
              <a:t>Increased Resource </a:t>
            </a:r>
            <a:r>
              <a:rPr lang="en-US" dirty="0" smtClean="0"/>
              <a:t>use</a:t>
            </a:r>
          </a:p>
          <a:p>
            <a:pPr lvl="2"/>
            <a:r>
              <a:rPr lang="en-US" dirty="0"/>
              <a:t>Increase Network </a:t>
            </a:r>
            <a:r>
              <a:rPr lang="en-US" dirty="0" smtClean="0"/>
              <a:t>communication</a:t>
            </a:r>
          </a:p>
          <a:p>
            <a:pPr lvl="2"/>
            <a:r>
              <a:rPr lang="en-US" dirty="0"/>
              <a:t>Marshalling and Un </a:t>
            </a:r>
            <a:r>
              <a:rPr lang="en-US" dirty="0" smtClean="0"/>
              <a:t>marshalling</a:t>
            </a:r>
          </a:p>
          <a:p>
            <a:pPr lvl="2"/>
            <a:r>
              <a:rPr lang="en-US" dirty="0"/>
              <a:t>Network </a:t>
            </a:r>
            <a:r>
              <a:rPr lang="en-US" dirty="0" smtClean="0"/>
              <a:t>Security</a:t>
            </a:r>
          </a:p>
          <a:p>
            <a:pPr lvl="2"/>
            <a:r>
              <a:rPr lang="en-US" dirty="0"/>
              <a:t>Production </a:t>
            </a:r>
            <a:r>
              <a:rPr lang="en-US" dirty="0" smtClean="0"/>
              <a:t>monitoring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366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Micro-services Application Top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61" y="2285261"/>
            <a:ext cx="8131277" cy="39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Drill Down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29" y="1991031"/>
            <a:ext cx="6213987" cy="46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1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Spring Cloud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91" y="2094670"/>
            <a:ext cx="8065403" cy="45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CI,CD,CD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421033"/>
            <a:ext cx="9127203" cy="327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9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expect our application to be 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Responsive</a:t>
            </a:r>
          </a:p>
          <a:p>
            <a:pPr lvl="1"/>
            <a:r>
              <a:rPr lang="en-US" dirty="0" smtClean="0"/>
              <a:t>Resilient</a:t>
            </a:r>
          </a:p>
          <a:p>
            <a:pPr lvl="1"/>
            <a:r>
              <a:rPr lang="en-US" dirty="0" smtClean="0"/>
              <a:t>Elastic</a:t>
            </a:r>
          </a:p>
          <a:p>
            <a:pPr lvl="1"/>
            <a:r>
              <a:rPr lang="en-US" dirty="0" smtClean="0"/>
              <a:t>Zero Downtime Deployable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Expect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Thank You 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5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will come to know at the end of this session</a:t>
            </a:r>
          </a:p>
          <a:p>
            <a:pPr lvl="1"/>
            <a:r>
              <a:rPr lang="en-US" dirty="0" smtClean="0"/>
              <a:t>So lets start </a:t>
            </a:r>
            <a:r>
              <a:rPr lang="is-IS" dirty="0" smtClean="0"/>
              <a:t>…..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How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0" y="2717800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question is </a:t>
            </a:r>
            <a:r>
              <a:rPr lang="en-US" dirty="0" smtClean="0"/>
              <a:t>bad question.</a:t>
            </a:r>
            <a:endParaRPr lang="en-US" dirty="0"/>
          </a:p>
          <a:p>
            <a:r>
              <a:rPr lang="en-US" dirty="0" smtClean="0"/>
              <a:t>Ask question whenever you wish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</a:t>
            </a:r>
            <a:r>
              <a:rPr lang="en-US" dirty="0" smtClean="0"/>
              <a:t>popular, Huge user-base, Active </a:t>
            </a:r>
            <a:r>
              <a:rPr lang="en-US" dirty="0"/>
              <a:t>and Wide spread open source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Let Us Focus </a:t>
            </a:r>
            <a:r>
              <a:rPr lang="en-US" dirty="0"/>
              <a:t>On </a:t>
            </a:r>
            <a:r>
              <a:rPr lang="en-US" dirty="0" smtClean="0"/>
              <a:t>Core the </a:t>
            </a:r>
            <a:r>
              <a:rPr lang="en-US" dirty="0"/>
              <a:t>Business Logic </a:t>
            </a:r>
          </a:p>
          <a:p>
            <a:r>
              <a:rPr lang="en-US" dirty="0" smtClean="0"/>
              <a:t>Full </a:t>
            </a:r>
            <a:r>
              <a:rPr lang="en-US" dirty="0"/>
              <a:t>Control Over App </a:t>
            </a:r>
            <a:r>
              <a:rPr lang="en-US" dirty="0" err="1"/>
              <a:t>Configs</a:t>
            </a:r>
            <a:r>
              <a:rPr lang="en-US" dirty="0"/>
              <a:t> (Distributed/versioned configuration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Inversion of Control ( </a:t>
            </a:r>
            <a:r>
              <a:rPr lang="en-US" dirty="0" smtClean="0"/>
              <a:t>Dependency Injection </a:t>
            </a:r>
            <a:r>
              <a:rPr lang="en-US" dirty="0"/>
              <a:t>) </a:t>
            </a:r>
          </a:p>
          <a:p>
            <a:r>
              <a:rPr lang="en-US" dirty="0" smtClean="0"/>
              <a:t>AOP</a:t>
            </a:r>
          </a:p>
          <a:p>
            <a:r>
              <a:rPr lang="en-US" dirty="0" smtClean="0"/>
              <a:t>Pluggable</a:t>
            </a:r>
          </a:p>
          <a:p>
            <a:r>
              <a:rPr lang="en-US" dirty="0" smtClean="0"/>
              <a:t>Portable</a:t>
            </a:r>
          </a:p>
          <a:p>
            <a:r>
              <a:rPr lang="en-US" dirty="0" smtClean="0"/>
              <a:t>Ability To Write Code In Declarative Way </a:t>
            </a:r>
          </a:p>
          <a:p>
            <a:r>
              <a:rPr lang="en-US" dirty="0"/>
              <a:t>Non-blocking Guarantees</a:t>
            </a:r>
            <a:endParaRPr lang="en-US" dirty="0" smtClean="0"/>
          </a:p>
          <a:p>
            <a:r>
              <a:rPr lang="en-US" dirty="0" smtClean="0"/>
              <a:t>Better </a:t>
            </a:r>
            <a:r>
              <a:rPr lang="en-US" dirty="0"/>
              <a:t>Maintainability and Testability </a:t>
            </a:r>
            <a:endParaRPr lang="en-US" dirty="0" smtClean="0"/>
          </a:p>
          <a:p>
            <a:r>
              <a:rPr lang="en-US" dirty="0" smtClean="0"/>
              <a:t>Way To Measure Application Performance</a:t>
            </a:r>
            <a:endParaRPr lang="en-US" dirty="0"/>
          </a:p>
          <a:p>
            <a:r>
              <a:rPr lang="en-US" dirty="0" smtClean="0"/>
              <a:t>Easily Deployable 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Cloud </a:t>
            </a:r>
            <a:r>
              <a:rPr lang="en-US" dirty="0"/>
              <a:t>Native and Highly </a:t>
            </a:r>
            <a:r>
              <a:rPr lang="en-US" dirty="0" smtClean="0"/>
              <a:t>Scalable</a:t>
            </a:r>
          </a:p>
          <a:p>
            <a:r>
              <a:rPr lang="en-US" dirty="0" smtClean="0"/>
              <a:t>Reactive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90821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What We Expect From A </a:t>
            </a:r>
            <a:r>
              <a:rPr lang="en-US" sz="4000" dirty="0"/>
              <a:t>Programming Language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194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8836" y="1935163"/>
            <a:ext cx="6974327" cy="438943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Framework Ecosystem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0" y="1864036"/>
            <a:ext cx="6135739" cy="460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on brainstorming" id="{C229246F-E851-40FB-8E1D-535DCA6AFD71}" vid="{8D346C02-FE09-4A8E-BC58-EB73E373F0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856829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2012-09-20T11:05:28+00:00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1622917</Value>
    </PublishStatusLookup>
    <APAuthor xmlns="4873beb7-5857-4685-be1f-d57550cc96cc">
      <UserInfo>
        <DisplayName>REDMOND\v-luannv</DisplayName>
        <AccountId>92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 xsi:nil="true"/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false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TP103460491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8AF32C25-7784-4665-8203-EAEAD869A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BE57A2-D666-4652-B423-3EEF5C79D9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F78196-EFB6-4AC6-89F9-6107BF9DA935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0</TotalTime>
  <Words>825</Words>
  <Application>Microsoft Macintosh PowerPoint</Application>
  <PresentationFormat>Widescreen</PresentationFormat>
  <Paragraphs>268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Century Gothic</vt:lpstr>
      <vt:lpstr>Palatino Linotype</vt:lpstr>
      <vt:lpstr>Wingdings 2</vt:lpstr>
      <vt:lpstr>Arial</vt:lpstr>
      <vt:lpstr>Presentation on brainstorming</vt:lpstr>
      <vt:lpstr>Cloud Native Reactive Apps </vt:lpstr>
      <vt:lpstr>Who am I  ? </vt:lpstr>
      <vt:lpstr>Agenda</vt:lpstr>
      <vt:lpstr>What We Expect</vt:lpstr>
      <vt:lpstr>But How ?</vt:lpstr>
      <vt:lpstr>Rules</vt:lpstr>
      <vt:lpstr>What We Expect From A Programming Language</vt:lpstr>
      <vt:lpstr>Spring Framework Ecosystem</vt:lpstr>
      <vt:lpstr>Spring Boot </vt:lpstr>
      <vt:lpstr>PowerPoint Presentation</vt:lpstr>
      <vt:lpstr>Easy To Write REST Services </vt:lpstr>
      <vt:lpstr>How To Solve Puzzle Of REST Endpoints</vt:lpstr>
      <vt:lpstr>PowerPoint Presentation</vt:lpstr>
      <vt:lpstr>PowerPoint Presentation</vt:lpstr>
      <vt:lpstr>PowerPoint Presentation</vt:lpstr>
      <vt:lpstr>DEMO TIME</vt:lpstr>
      <vt:lpstr>Reactive Programming</vt:lpstr>
      <vt:lpstr>Way To Write Reactive Code</vt:lpstr>
      <vt:lpstr>Imperative Vs Declarative Programming</vt:lpstr>
      <vt:lpstr>Imperative Vs Declarative Programming</vt:lpstr>
      <vt:lpstr>PowerPoint Presentation</vt:lpstr>
      <vt:lpstr>PowerPoint Presentation</vt:lpstr>
      <vt:lpstr>Async REST Calls</vt:lpstr>
      <vt:lpstr>Choose Right Web Server</vt:lpstr>
      <vt:lpstr>PULL vs PUSH</vt:lpstr>
      <vt:lpstr>Immutability And Reactive Stream</vt:lpstr>
      <vt:lpstr>Work Stealing </vt:lpstr>
      <vt:lpstr>How Much Scale My App Need ?</vt:lpstr>
      <vt:lpstr>Cloud Ready Application</vt:lpstr>
      <vt:lpstr>Cloud Ready Application</vt:lpstr>
      <vt:lpstr>Back Pressure</vt:lpstr>
      <vt:lpstr>Why Micro Services ?</vt:lpstr>
      <vt:lpstr>Cons of  Micro Services </vt:lpstr>
      <vt:lpstr>Micro-services Application Top View</vt:lpstr>
      <vt:lpstr>Drill Down</vt:lpstr>
      <vt:lpstr>Spring Cloud</vt:lpstr>
      <vt:lpstr>DEMO TIME</vt:lpstr>
      <vt:lpstr>CI,CD,CD</vt:lpstr>
      <vt:lpstr>Q&amp;A</vt:lpstr>
      <vt:lpstr>Thank You 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Sonal Kumar Sinha</dc:creator>
  <cp:lastModifiedBy/>
  <cp:revision>1</cp:revision>
  <dcterms:created xsi:type="dcterms:W3CDTF">2016-09-30T04:06:42Z</dcterms:created>
  <dcterms:modified xsi:type="dcterms:W3CDTF">2016-09-30T07:54:14Z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